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92" r:id="rId4"/>
    <p:sldId id="261" r:id="rId5"/>
    <p:sldId id="262" r:id="rId6"/>
    <p:sldId id="263" r:id="rId7"/>
    <p:sldId id="264" r:id="rId8"/>
    <p:sldId id="293" r:id="rId9"/>
    <p:sldId id="266" r:id="rId10"/>
    <p:sldId id="294" r:id="rId11"/>
    <p:sldId id="295" r:id="rId12"/>
    <p:sldId id="296" r:id="rId13"/>
    <p:sldId id="297" r:id="rId14"/>
    <p:sldId id="271" r:id="rId15"/>
    <p:sldId id="29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64EA5D-C8A9-413F-BC77-DB51F3294B3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57B8F28-FC40-4B50-AD6B-303101481309}">
      <dgm:prSet/>
      <dgm:spPr/>
      <dgm:t>
        <a:bodyPr/>
        <a:lstStyle/>
        <a:p>
          <a:pPr rtl="0"/>
          <a:r>
            <a:rPr lang="en-US" b="0" i="0"/>
            <a:t>Background </a:t>
          </a:r>
          <a:endParaRPr lang="en-US"/>
        </a:p>
      </dgm:t>
    </dgm:pt>
    <dgm:pt modelId="{31317B37-113F-44E0-A716-96170A9D2955}" type="parTrans" cxnId="{0EA84763-6923-4824-A099-A4E21A25E265}">
      <dgm:prSet/>
      <dgm:spPr/>
      <dgm:t>
        <a:bodyPr/>
        <a:lstStyle/>
        <a:p>
          <a:endParaRPr lang="en-US"/>
        </a:p>
      </dgm:t>
    </dgm:pt>
    <dgm:pt modelId="{11749EF1-B076-4683-A471-8B88B7261359}" type="sibTrans" cxnId="{0EA84763-6923-4824-A099-A4E21A25E265}">
      <dgm:prSet/>
      <dgm:spPr/>
      <dgm:t>
        <a:bodyPr/>
        <a:lstStyle/>
        <a:p>
          <a:endParaRPr lang="en-US"/>
        </a:p>
      </dgm:t>
    </dgm:pt>
    <dgm:pt modelId="{4F225116-DE29-42B9-BFB5-526DC7A063DD}">
      <dgm:prSet/>
      <dgm:spPr/>
      <dgm:t>
        <a:bodyPr/>
        <a:lstStyle/>
        <a:p>
          <a:pPr rtl="0"/>
          <a:r>
            <a:rPr lang="en-US" b="0" i="0" dirty="0"/>
            <a:t>Status of the Company </a:t>
          </a:r>
          <a:endParaRPr lang="en-US" dirty="0"/>
        </a:p>
      </dgm:t>
    </dgm:pt>
    <dgm:pt modelId="{36856F23-B36C-4961-AE55-C0C46B6857C4}" type="parTrans" cxnId="{58125E70-2FF8-4603-96CC-3819A10FB552}">
      <dgm:prSet/>
      <dgm:spPr/>
      <dgm:t>
        <a:bodyPr/>
        <a:lstStyle/>
        <a:p>
          <a:endParaRPr lang="en-US"/>
        </a:p>
      </dgm:t>
    </dgm:pt>
    <dgm:pt modelId="{F7474B78-F72E-4F3F-AD43-9E1881CD1124}" type="sibTrans" cxnId="{58125E70-2FF8-4603-96CC-3819A10FB552}">
      <dgm:prSet/>
      <dgm:spPr/>
      <dgm:t>
        <a:bodyPr/>
        <a:lstStyle/>
        <a:p>
          <a:endParaRPr lang="en-US"/>
        </a:p>
      </dgm:t>
    </dgm:pt>
    <dgm:pt modelId="{A7FE3EEC-1A10-4104-A589-7FEE8E7A1440}">
      <dgm:prSet/>
      <dgm:spPr/>
      <dgm:t>
        <a:bodyPr/>
        <a:lstStyle/>
        <a:p>
          <a:pPr rtl="0"/>
          <a:r>
            <a:rPr lang="en-US" b="0" i="0"/>
            <a:t>Project location </a:t>
          </a:r>
          <a:endParaRPr lang="en-US"/>
        </a:p>
      </dgm:t>
    </dgm:pt>
    <dgm:pt modelId="{08557CA2-B9F7-4631-BBC6-BF144EBE246B}" type="parTrans" cxnId="{021A568B-55FC-4CC4-9991-DDAAE742AD45}">
      <dgm:prSet/>
      <dgm:spPr/>
      <dgm:t>
        <a:bodyPr/>
        <a:lstStyle/>
        <a:p>
          <a:endParaRPr lang="en-US"/>
        </a:p>
      </dgm:t>
    </dgm:pt>
    <dgm:pt modelId="{39CD0B9C-1CCC-4E47-B046-F4C84AB0D9C7}" type="sibTrans" cxnId="{021A568B-55FC-4CC4-9991-DDAAE742AD45}">
      <dgm:prSet/>
      <dgm:spPr/>
      <dgm:t>
        <a:bodyPr/>
        <a:lstStyle/>
        <a:p>
          <a:endParaRPr lang="en-US"/>
        </a:p>
      </dgm:t>
    </dgm:pt>
    <dgm:pt modelId="{D86372A1-FEC2-4A4C-901D-8DD3505195EA}">
      <dgm:prSet/>
      <dgm:spPr/>
      <dgm:t>
        <a:bodyPr/>
        <a:lstStyle/>
        <a:p>
          <a:pPr rtl="0"/>
          <a:r>
            <a:rPr lang="en-US" b="0" i="0"/>
            <a:t>PRCL project details </a:t>
          </a:r>
          <a:endParaRPr lang="en-US"/>
        </a:p>
      </dgm:t>
    </dgm:pt>
    <dgm:pt modelId="{932D4FC8-DA70-4BFC-A820-D20DC38E39D0}" type="parTrans" cxnId="{CE585300-3AC1-4276-A694-071FC0248F07}">
      <dgm:prSet/>
      <dgm:spPr/>
      <dgm:t>
        <a:bodyPr/>
        <a:lstStyle/>
        <a:p>
          <a:endParaRPr lang="en-US"/>
        </a:p>
      </dgm:t>
    </dgm:pt>
    <dgm:pt modelId="{9EC70775-85B9-4461-8C95-0BA4514B8B7C}" type="sibTrans" cxnId="{CE585300-3AC1-4276-A694-071FC0248F07}">
      <dgm:prSet/>
      <dgm:spPr/>
      <dgm:t>
        <a:bodyPr/>
        <a:lstStyle/>
        <a:p>
          <a:endParaRPr lang="en-US"/>
        </a:p>
      </dgm:t>
    </dgm:pt>
    <dgm:pt modelId="{EF1778A5-0EC8-444B-A735-5C8A9C464732}">
      <dgm:prSet/>
      <dgm:spPr/>
      <dgm:t>
        <a:bodyPr/>
        <a:lstStyle/>
        <a:p>
          <a:pPr rtl="0"/>
          <a:r>
            <a:rPr lang="en-US" b="0" i="0"/>
            <a:t>PRCL’ s Agreements</a:t>
          </a:r>
          <a:endParaRPr lang="en-US"/>
        </a:p>
      </dgm:t>
    </dgm:pt>
    <dgm:pt modelId="{CC60DC81-92D9-44F5-806A-A9C4941CE245}" type="parTrans" cxnId="{E9EDF3CE-416F-4E1B-840C-F031A8822A60}">
      <dgm:prSet/>
      <dgm:spPr/>
      <dgm:t>
        <a:bodyPr/>
        <a:lstStyle/>
        <a:p>
          <a:endParaRPr lang="en-US"/>
        </a:p>
      </dgm:t>
    </dgm:pt>
    <dgm:pt modelId="{62E3BD1D-915E-433B-9CA0-F1B50C5F605E}" type="sibTrans" cxnId="{E9EDF3CE-416F-4E1B-840C-F031A8822A60}">
      <dgm:prSet/>
      <dgm:spPr/>
      <dgm:t>
        <a:bodyPr/>
        <a:lstStyle/>
        <a:p>
          <a:endParaRPr lang="en-US"/>
        </a:p>
      </dgm:t>
    </dgm:pt>
    <dgm:pt modelId="{CC406C35-8E35-41AA-ADE7-7946B7E56CF4}" type="pres">
      <dgm:prSet presAssocID="{1E64EA5D-C8A9-413F-BC77-DB51F3294B36}" presName="linearFlow" presStyleCnt="0">
        <dgm:presLayoutVars>
          <dgm:dir/>
          <dgm:resizeHandles val="exact"/>
        </dgm:presLayoutVars>
      </dgm:prSet>
      <dgm:spPr/>
    </dgm:pt>
    <dgm:pt modelId="{813F3924-3D88-4C89-9F53-51D630C218D4}" type="pres">
      <dgm:prSet presAssocID="{257B8F28-FC40-4B50-AD6B-303101481309}" presName="composite" presStyleCnt="0"/>
      <dgm:spPr/>
    </dgm:pt>
    <dgm:pt modelId="{219346CD-5319-4BEE-9A5C-10E929AF2994}" type="pres">
      <dgm:prSet presAssocID="{257B8F28-FC40-4B50-AD6B-303101481309}"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2BD36CB0-37E3-4D9E-BBC2-93C7947C7C46}" type="pres">
      <dgm:prSet presAssocID="{257B8F28-FC40-4B50-AD6B-303101481309}" presName="txShp" presStyleLbl="node1" presStyleIdx="0" presStyleCnt="5">
        <dgm:presLayoutVars>
          <dgm:bulletEnabled val="1"/>
        </dgm:presLayoutVars>
      </dgm:prSet>
      <dgm:spPr/>
    </dgm:pt>
    <dgm:pt modelId="{01631E65-69E6-44E4-B279-205098C1A657}" type="pres">
      <dgm:prSet presAssocID="{11749EF1-B076-4683-A471-8B88B7261359}" presName="spacing" presStyleCnt="0"/>
      <dgm:spPr/>
    </dgm:pt>
    <dgm:pt modelId="{3860BBEE-D228-48D2-A3F5-B09A9434FAAD}" type="pres">
      <dgm:prSet presAssocID="{4F225116-DE29-42B9-BFB5-526DC7A063DD}" presName="composite" presStyleCnt="0"/>
      <dgm:spPr/>
    </dgm:pt>
    <dgm:pt modelId="{D685AA87-0B6B-4FC7-B5EE-D68D77FE09ED}" type="pres">
      <dgm:prSet presAssocID="{4F225116-DE29-42B9-BFB5-526DC7A063DD}" presName="imgShp" presStyleLbl="fgImgPlace1" presStyleIdx="1"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526EFA86-DDE0-4922-9954-92D9D7B77E66}" type="pres">
      <dgm:prSet presAssocID="{4F225116-DE29-42B9-BFB5-526DC7A063DD}" presName="txShp" presStyleLbl="node1" presStyleIdx="1" presStyleCnt="5">
        <dgm:presLayoutVars>
          <dgm:bulletEnabled val="1"/>
        </dgm:presLayoutVars>
      </dgm:prSet>
      <dgm:spPr/>
    </dgm:pt>
    <dgm:pt modelId="{1DBF6ED6-F8AE-4545-B612-A8C7DEFD2D3A}" type="pres">
      <dgm:prSet presAssocID="{F7474B78-F72E-4F3F-AD43-9E1881CD1124}" presName="spacing" presStyleCnt="0"/>
      <dgm:spPr/>
    </dgm:pt>
    <dgm:pt modelId="{A86D1A5F-08B9-4E50-ABC2-9400674A7D66}" type="pres">
      <dgm:prSet presAssocID="{A7FE3EEC-1A10-4104-A589-7FEE8E7A1440}" presName="composite" presStyleCnt="0"/>
      <dgm:spPr/>
    </dgm:pt>
    <dgm:pt modelId="{715D388B-02EA-45B9-97B6-D72D944629DA}" type="pres">
      <dgm:prSet presAssocID="{A7FE3EEC-1A10-4104-A589-7FEE8E7A1440}" presName="imgShp" presStyleLbl="fgImgPlace1" presStyleIdx="2"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986D1428-0EE3-48BB-B34E-B6EA949A3028}" type="pres">
      <dgm:prSet presAssocID="{A7FE3EEC-1A10-4104-A589-7FEE8E7A1440}" presName="txShp" presStyleLbl="node1" presStyleIdx="2" presStyleCnt="5">
        <dgm:presLayoutVars>
          <dgm:bulletEnabled val="1"/>
        </dgm:presLayoutVars>
      </dgm:prSet>
      <dgm:spPr/>
    </dgm:pt>
    <dgm:pt modelId="{A95E4CD5-E8BA-4839-B275-9AC60F20831F}" type="pres">
      <dgm:prSet presAssocID="{39CD0B9C-1CCC-4E47-B046-F4C84AB0D9C7}" presName="spacing" presStyleCnt="0"/>
      <dgm:spPr/>
    </dgm:pt>
    <dgm:pt modelId="{86C1A73C-C522-4CE1-B1E4-2E007A7FD249}" type="pres">
      <dgm:prSet presAssocID="{D86372A1-FEC2-4A4C-901D-8DD3505195EA}" presName="composite" presStyleCnt="0"/>
      <dgm:spPr/>
    </dgm:pt>
    <dgm:pt modelId="{6CF3514B-0CF8-47F9-BD41-8F29F8540376}" type="pres">
      <dgm:prSet presAssocID="{D86372A1-FEC2-4A4C-901D-8DD3505195EA}" presName="imgShp" presStyleLbl="fgImgPlace1" presStyleIdx="3"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FA434778-647B-41C0-99D8-95D3C81CD821}" type="pres">
      <dgm:prSet presAssocID="{D86372A1-FEC2-4A4C-901D-8DD3505195EA}" presName="txShp" presStyleLbl="node1" presStyleIdx="3" presStyleCnt="5">
        <dgm:presLayoutVars>
          <dgm:bulletEnabled val="1"/>
        </dgm:presLayoutVars>
      </dgm:prSet>
      <dgm:spPr/>
    </dgm:pt>
    <dgm:pt modelId="{0D86441E-EE4F-43AD-9465-BE42FCCF75A4}" type="pres">
      <dgm:prSet presAssocID="{9EC70775-85B9-4461-8C95-0BA4514B8B7C}" presName="spacing" presStyleCnt="0"/>
      <dgm:spPr/>
    </dgm:pt>
    <dgm:pt modelId="{8F83CFCE-04D8-4196-B88B-1B9AC8A937CF}" type="pres">
      <dgm:prSet presAssocID="{EF1778A5-0EC8-444B-A735-5C8A9C464732}" presName="composite" presStyleCnt="0"/>
      <dgm:spPr/>
    </dgm:pt>
    <dgm:pt modelId="{BED742D9-0B19-4F01-B1C3-92F5150D7D19}" type="pres">
      <dgm:prSet presAssocID="{EF1778A5-0EC8-444B-A735-5C8A9C464732}" presName="imgShp" presStyleLbl="fgImgPlace1" presStyleIdx="4"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40BAC22F-B5C1-4FAE-8CAD-FBD872870F28}" type="pres">
      <dgm:prSet presAssocID="{EF1778A5-0EC8-444B-A735-5C8A9C464732}" presName="txShp" presStyleLbl="node1" presStyleIdx="4" presStyleCnt="5">
        <dgm:presLayoutVars>
          <dgm:bulletEnabled val="1"/>
        </dgm:presLayoutVars>
      </dgm:prSet>
      <dgm:spPr/>
    </dgm:pt>
  </dgm:ptLst>
  <dgm:cxnLst>
    <dgm:cxn modelId="{CE585300-3AC1-4276-A694-071FC0248F07}" srcId="{1E64EA5D-C8A9-413F-BC77-DB51F3294B36}" destId="{D86372A1-FEC2-4A4C-901D-8DD3505195EA}" srcOrd="3" destOrd="0" parTransId="{932D4FC8-DA70-4BFC-A820-D20DC38E39D0}" sibTransId="{9EC70775-85B9-4461-8C95-0BA4514B8B7C}"/>
    <dgm:cxn modelId="{0EA84763-6923-4824-A099-A4E21A25E265}" srcId="{1E64EA5D-C8A9-413F-BC77-DB51F3294B36}" destId="{257B8F28-FC40-4B50-AD6B-303101481309}" srcOrd="0" destOrd="0" parTransId="{31317B37-113F-44E0-A716-96170A9D2955}" sibTransId="{11749EF1-B076-4683-A471-8B88B7261359}"/>
    <dgm:cxn modelId="{58125E70-2FF8-4603-96CC-3819A10FB552}" srcId="{1E64EA5D-C8A9-413F-BC77-DB51F3294B36}" destId="{4F225116-DE29-42B9-BFB5-526DC7A063DD}" srcOrd="1" destOrd="0" parTransId="{36856F23-B36C-4961-AE55-C0C46B6857C4}" sibTransId="{F7474B78-F72E-4F3F-AD43-9E1881CD1124}"/>
    <dgm:cxn modelId="{93E8B158-AB43-412F-BAAD-D42B51A92B2A}" type="presOf" srcId="{D86372A1-FEC2-4A4C-901D-8DD3505195EA}" destId="{FA434778-647B-41C0-99D8-95D3C81CD821}" srcOrd="0" destOrd="0" presId="urn:microsoft.com/office/officeart/2005/8/layout/vList3"/>
    <dgm:cxn modelId="{7C1C9D84-A846-4A10-8E22-E092949CC78E}" type="presOf" srcId="{4F225116-DE29-42B9-BFB5-526DC7A063DD}" destId="{526EFA86-DDE0-4922-9954-92D9D7B77E66}" srcOrd="0" destOrd="0" presId="urn:microsoft.com/office/officeart/2005/8/layout/vList3"/>
    <dgm:cxn modelId="{9C694D86-E75B-4CC5-95B1-9FF46A53CAA8}" type="presOf" srcId="{A7FE3EEC-1A10-4104-A589-7FEE8E7A1440}" destId="{986D1428-0EE3-48BB-B34E-B6EA949A3028}" srcOrd="0" destOrd="0" presId="urn:microsoft.com/office/officeart/2005/8/layout/vList3"/>
    <dgm:cxn modelId="{021A568B-55FC-4CC4-9991-DDAAE742AD45}" srcId="{1E64EA5D-C8A9-413F-BC77-DB51F3294B36}" destId="{A7FE3EEC-1A10-4104-A589-7FEE8E7A1440}" srcOrd="2" destOrd="0" parTransId="{08557CA2-B9F7-4631-BBC6-BF144EBE246B}" sibTransId="{39CD0B9C-1CCC-4E47-B046-F4C84AB0D9C7}"/>
    <dgm:cxn modelId="{24A884BD-CF73-43AC-BCF0-9A04A4037346}" type="presOf" srcId="{257B8F28-FC40-4B50-AD6B-303101481309}" destId="{2BD36CB0-37E3-4D9E-BBC2-93C7947C7C46}" srcOrd="0" destOrd="0" presId="urn:microsoft.com/office/officeart/2005/8/layout/vList3"/>
    <dgm:cxn modelId="{E9EDF3CE-416F-4E1B-840C-F031A8822A60}" srcId="{1E64EA5D-C8A9-413F-BC77-DB51F3294B36}" destId="{EF1778A5-0EC8-444B-A735-5C8A9C464732}" srcOrd="4" destOrd="0" parTransId="{CC60DC81-92D9-44F5-806A-A9C4941CE245}" sibTransId="{62E3BD1D-915E-433B-9CA0-F1B50C5F605E}"/>
    <dgm:cxn modelId="{4B9FCBFC-40F3-491C-BE8A-B27D93D62424}" type="presOf" srcId="{EF1778A5-0EC8-444B-A735-5C8A9C464732}" destId="{40BAC22F-B5C1-4FAE-8CAD-FBD872870F28}" srcOrd="0" destOrd="0" presId="urn:microsoft.com/office/officeart/2005/8/layout/vList3"/>
    <dgm:cxn modelId="{4B26F6FE-E35C-44B7-B594-5F0ECC1C237D}" type="presOf" srcId="{1E64EA5D-C8A9-413F-BC77-DB51F3294B36}" destId="{CC406C35-8E35-41AA-ADE7-7946B7E56CF4}" srcOrd="0" destOrd="0" presId="urn:microsoft.com/office/officeart/2005/8/layout/vList3"/>
    <dgm:cxn modelId="{9C8FD33B-D9A3-4874-967A-01C59F28DB29}" type="presParOf" srcId="{CC406C35-8E35-41AA-ADE7-7946B7E56CF4}" destId="{813F3924-3D88-4C89-9F53-51D630C218D4}" srcOrd="0" destOrd="0" presId="urn:microsoft.com/office/officeart/2005/8/layout/vList3"/>
    <dgm:cxn modelId="{1600BCD1-D72D-486C-BEDD-8F7D1195EED7}" type="presParOf" srcId="{813F3924-3D88-4C89-9F53-51D630C218D4}" destId="{219346CD-5319-4BEE-9A5C-10E929AF2994}" srcOrd="0" destOrd="0" presId="urn:microsoft.com/office/officeart/2005/8/layout/vList3"/>
    <dgm:cxn modelId="{B8DDB3F7-A3AC-4054-92BB-0CE17313C40B}" type="presParOf" srcId="{813F3924-3D88-4C89-9F53-51D630C218D4}" destId="{2BD36CB0-37E3-4D9E-BBC2-93C7947C7C46}" srcOrd="1" destOrd="0" presId="urn:microsoft.com/office/officeart/2005/8/layout/vList3"/>
    <dgm:cxn modelId="{82BC488D-C4DA-4139-95B8-1C28EC7782E4}" type="presParOf" srcId="{CC406C35-8E35-41AA-ADE7-7946B7E56CF4}" destId="{01631E65-69E6-44E4-B279-205098C1A657}" srcOrd="1" destOrd="0" presId="urn:microsoft.com/office/officeart/2005/8/layout/vList3"/>
    <dgm:cxn modelId="{C80B2E4F-AF23-4476-BA8E-8C4D664A4295}" type="presParOf" srcId="{CC406C35-8E35-41AA-ADE7-7946B7E56CF4}" destId="{3860BBEE-D228-48D2-A3F5-B09A9434FAAD}" srcOrd="2" destOrd="0" presId="urn:microsoft.com/office/officeart/2005/8/layout/vList3"/>
    <dgm:cxn modelId="{B8710659-A431-43E5-B236-09B5CAD29E83}" type="presParOf" srcId="{3860BBEE-D228-48D2-A3F5-B09A9434FAAD}" destId="{D685AA87-0B6B-4FC7-B5EE-D68D77FE09ED}" srcOrd="0" destOrd="0" presId="urn:microsoft.com/office/officeart/2005/8/layout/vList3"/>
    <dgm:cxn modelId="{55DEFAC8-6E97-4908-AD62-FA40ADFB8319}" type="presParOf" srcId="{3860BBEE-D228-48D2-A3F5-B09A9434FAAD}" destId="{526EFA86-DDE0-4922-9954-92D9D7B77E66}" srcOrd="1" destOrd="0" presId="urn:microsoft.com/office/officeart/2005/8/layout/vList3"/>
    <dgm:cxn modelId="{4B305639-F45C-4603-BA1C-36ED522261E7}" type="presParOf" srcId="{CC406C35-8E35-41AA-ADE7-7946B7E56CF4}" destId="{1DBF6ED6-F8AE-4545-B612-A8C7DEFD2D3A}" srcOrd="3" destOrd="0" presId="urn:microsoft.com/office/officeart/2005/8/layout/vList3"/>
    <dgm:cxn modelId="{57AF93B8-10F3-44C1-8DD7-5D4CA0218292}" type="presParOf" srcId="{CC406C35-8E35-41AA-ADE7-7946B7E56CF4}" destId="{A86D1A5F-08B9-4E50-ABC2-9400674A7D66}" srcOrd="4" destOrd="0" presId="urn:microsoft.com/office/officeart/2005/8/layout/vList3"/>
    <dgm:cxn modelId="{7709DF83-9BED-45EF-812B-B02D932B4077}" type="presParOf" srcId="{A86D1A5F-08B9-4E50-ABC2-9400674A7D66}" destId="{715D388B-02EA-45B9-97B6-D72D944629DA}" srcOrd="0" destOrd="0" presId="urn:microsoft.com/office/officeart/2005/8/layout/vList3"/>
    <dgm:cxn modelId="{2323BAF1-BE39-41CE-BF74-AB4C389242E5}" type="presParOf" srcId="{A86D1A5F-08B9-4E50-ABC2-9400674A7D66}" destId="{986D1428-0EE3-48BB-B34E-B6EA949A3028}" srcOrd="1" destOrd="0" presId="urn:microsoft.com/office/officeart/2005/8/layout/vList3"/>
    <dgm:cxn modelId="{C99E29D2-70A6-4588-A34B-C1E15E9D5E73}" type="presParOf" srcId="{CC406C35-8E35-41AA-ADE7-7946B7E56CF4}" destId="{A95E4CD5-E8BA-4839-B275-9AC60F20831F}" srcOrd="5" destOrd="0" presId="urn:microsoft.com/office/officeart/2005/8/layout/vList3"/>
    <dgm:cxn modelId="{588AD881-E58B-4102-8A46-A7998C88F98B}" type="presParOf" srcId="{CC406C35-8E35-41AA-ADE7-7946B7E56CF4}" destId="{86C1A73C-C522-4CE1-B1E4-2E007A7FD249}" srcOrd="6" destOrd="0" presId="urn:microsoft.com/office/officeart/2005/8/layout/vList3"/>
    <dgm:cxn modelId="{02883D6C-7A3C-4D84-84B5-BC7D54962A94}" type="presParOf" srcId="{86C1A73C-C522-4CE1-B1E4-2E007A7FD249}" destId="{6CF3514B-0CF8-47F9-BD41-8F29F8540376}" srcOrd="0" destOrd="0" presId="urn:microsoft.com/office/officeart/2005/8/layout/vList3"/>
    <dgm:cxn modelId="{E5AAED85-C9A5-43E9-A35E-2196DF1D7A42}" type="presParOf" srcId="{86C1A73C-C522-4CE1-B1E4-2E007A7FD249}" destId="{FA434778-647B-41C0-99D8-95D3C81CD821}" srcOrd="1" destOrd="0" presId="urn:microsoft.com/office/officeart/2005/8/layout/vList3"/>
    <dgm:cxn modelId="{64ECB9AE-5A49-4BA2-8570-F9FBD483C2C4}" type="presParOf" srcId="{CC406C35-8E35-41AA-ADE7-7946B7E56CF4}" destId="{0D86441E-EE4F-43AD-9465-BE42FCCF75A4}" srcOrd="7" destOrd="0" presId="urn:microsoft.com/office/officeart/2005/8/layout/vList3"/>
    <dgm:cxn modelId="{F92E3A58-FB30-448C-A315-69CDA0790292}" type="presParOf" srcId="{CC406C35-8E35-41AA-ADE7-7946B7E56CF4}" destId="{8F83CFCE-04D8-4196-B88B-1B9AC8A937CF}" srcOrd="8" destOrd="0" presId="urn:microsoft.com/office/officeart/2005/8/layout/vList3"/>
    <dgm:cxn modelId="{563E2D23-F572-4217-AAF0-28BCD4209139}" type="presParOf" srcId="{8F83CFCE-04D8-4196-B88B-1B9AC8A937CF}" destId="{BED742D9-0B19-4F01-B1C3-92F5150D7D19}" srcOrd="0" destOrd="0" presId="urn:microsoft.com/office/officeart/2005/8/layout/vList3"/>
    <dgm:cxn modelId="{78711C03-060E-49BD-85D7-604A8BFD2EF8}" type="presParOf" srcId="{8F83CFCE-04D8-4196-B88B-1B9AC8A937CF}" destId="{40BAC22F-B5C1-4FAE-8CAD-FBD872870F2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1E26AC-76DD-4C03-BC00-E88D4638B186}" type="doc">
      <dgm:prSet loTypeId="urn:microsoft.com/office/officeart/2005/8/layout/vList3" loCatId="list" qsTypeId="urn:microsoft.com/office/officeart/2005/8/quickstyle/3d3" qsCatId="3D" csTypeId="urn:microsoft.com/office/officeart/2005/8/colors/accent1_2" csCatId="accent1" phldr="1"/>
      <dgm:spPr/>
      <dgm:t>
        <a:bodyPr/>
        <a:lstStyle/>
        <a:p>
          <a:endParaRPr lang="en-US"/>
        </a:p>
      </dgm:t>
    </dgm:pt>
    <dgm:pt modelId="{17D1D145-27B9-42C0-9901-25424E137545}">
      <dgm:prSet phldrT="[Text]" custT="1"/>
      <dgm:spPr/>
      <dgm:t>
        <a:bodyPr/>
        <a:lstStyle/>
        <a:p>
          <a:pPr algn="just"/>
          <a:r>
            <a:rPr lang="en-US" sz="1600" dirty="0"/>
            <a:t>&gt; Parliament of India sanctioned Broad Gauge (BG) rail line between Surendranagar and </a:t>
          </a:r>
          <a:r>
            <a:rPr lang="en-US" sz="1600" dirty="0" err="1"/>
            <a:t>Pipavav</a:t>
          </a:r>
          <a:r>
            <a:rPr lang="en-US" sz="1600" dirty="0"/>
            <a:t> in the state of Gujarat.</a:t>
          </a:r>
        </a:p>
        <a:p>
          <a:pPr algn="just"/>
          <a:endParaRPr lang="en-US" sz="1050" dirty="0"/>
        </a:p>
        <a:p>
          <a:pPr algn="just"/>
          <a:r>
            <a:rPr lang="en-US" sz="1600" dirty="0"/>
            <a:t>&gt; Paucity of funds faced by Indian Railways (IR) delayed implementation of BG conversion</a:t>
          </a:r>
          <a:endParaRPr lang="en-US" sz="1400" dirty="0"/>
        </a:p>
      </dgm:t>
    </dgm:pt>
    <dgm:pt modelId="{9FBC99E1-0D27-4EDB-AAEC-5359683F7262}" type="parTrans" cxnId="{355BD38A-5D7A-46EC-9D2A-965D43EEA65E}">
      <dgm:prSet/>
      <dgm:spPr/>
      <dgm:t>
        <a:bodyPr/>
        <a:lstStyle/>
        <a:p>
          <a:endParaRPr lang="en-US"/>
        </a:p>
      </dgm:t>
    </dgm:pt>
    <dgm:pt modelId="{D581D3BF-C730-4563-BF72-E3ED6807DC7D}" type="sibTrans" cxnId="{355BD38A-5D7A-46EC-9D2A-965D43EEA65E}">
      <dgm:prSet/>
      <dgm:spPr/>
      <dgm:t>
        <a:bodyPr/>
        <a:lstStyle/>
        <a:p>
          <a:endParaRPr lang="en-US"/>
        </a:p>
      </dgm:t>
    </dgm:pt>
    <dgm:pt modelId="{8B758005-22F6-4930-A816-68149BD90C7C}">
      <dgm:prSet phldrT="[Text]" custT="1"/>
      <dgm:spPr/>
      <dgm:t>
        <a:bodyPr/>
        <a:lstStyle/>
        <a:p>
          <a:pPr algn="just"/>
          <a:r>
            <a:rPr lang="en-US" sz="1600" dirty="0"/>
            <a:t>&gt; Gujarat </a:t>
          </a:r>
          <a:r>
            <a:rPr lang="en-US" sz="1600" dirty="0" err="1"/>
            <a:t>Pipavav</a:t>
          </a:r>
          <a:r>
            <a:rPr lang="en-US" sz="1600" dirty="0"/>
            <a:t> Port Limited (GPPL) approached Ministry of Railways (MOR) for providing last-mile rail connectivity and funding the Project as a JV Partner</a:t>
          </a:r>
        </a:p>
        <a:p>
          <a:pPr algn="just"/>
          <a:endParaRPr lang="en-US" sz="1000" dirty="0"/>
        </a:p>
        <a:p>
          <a:pPr algn="just"/>
          <a:r>
            <a:rPr lang="en-US" sz="1600" dirty="0"/>
            <a:t>&gt; Both GPPL and </a:t>
          </a:r>
          <a:r>
            <a:rPr lang="en-US" sz="1600" dirty="0" err="1"/>
            <a:t>MoR</a:t>
          </a:r>
          <a:r>
            <a:rPr lang="en-US" sz="1600" dirty="0"/>
            <a:t> agreed to form a Special Purpose Vehicle (i.e. PRCL) to construct, operate and maintain broad gauge rail connectivity from Surendranagar to </a:t>
          </a:r>
          <a:r>
            <a:rPr lang="en-US" sz="1600" dirty="0" err="1"/>
            <a:t>Pipavav</a:t>
          </a:r>
          <a:r>
            <a:rPr lang="en-US" sz="1600" dirty="0"/>
            <a:t> Port</a:t>
          </a:r>
        </a:p>
      </dgm:t>
    </dgm:pt>
    <dgm:pt modelId="{472BA8A7-F5DC-4CC9-8CBE-C93D1809CDBF}" type="parTrans" cxnId="{C453B737-8CE0-4E77-9D85-FCE309E8683E}">
      <dgm:prSet/>
      <dgm:spPr/>
      <dgm:t>
        <a:bodyPr/>
        <a:lstStyle/>
        <a:p>
          <a:endParaRPr lang="en-US"/>
        </a:p>
      </dgm:t>
    </dgm:pt>
    <dgm:pt modelId="{0FE01194-F949-4D51-B1DC-80CDA95370C4}" type="sibTrans" cxnId="{C453B737-8CE0-4E77-9D85-FCE309E8683E}">
      <dgm:prSet/>
      <dgm:spPr/>
      <dgm:t>
        <a:bodyPr/>
        <a:lstStyle/>
        <a:p>
          <a:endParaRPr lang="en-US"/>
        </a:p>
      </dgm:t>
    </dgm:pt>
    <dgm:pt modelId="{77FCFA04-9A40-41F4-8F2A-875CB51049E3}">
      <dgm:prSet phldrT="[Text]" custT="1"/>
      <dgm:spPr/>
      <dgm:t>
        <a:bodyPr/>
        <a:lstStyle/>
        <a:p>
          <a:pPr algn="just"/>
          <a:r>
            <a:rPr lang="en-US" sz="1600" dirty="0"/>
            <a:t>&gt; PRCL is formed with approval of the Cabinet Committee on Economic Affairs</a:t>
          </a:r>
        </a:p>
      </dgm:t>
    </dgm:pt>
    <dgm:pt modelId="{94855D63-8F55-4F02-BD03-2953F9959A1A}" type="parTrans" cxnId="{75245CE3-2514-4ADB-9E9A-4A9FD2598A1D}">
      <dgm:prSet/>
      <dgm:spPr/>
      <dgm:t>
        <a:bodyPr/>
        <a:lstStyle/>
        <a:p>
          <a:endParaRPr lang="en-US"/>
        </a:p>
      </dgm:t>
    </dgm:pt>
    <dgm:pt modelId="{A4397619-1869-468D-8619-7D38B0A744A9}" type="sibTrans" cxnId="{75245CE3-2514-4ADB-9E9A-4A9FD2598A1D}">
      <dgm:prSet/>
      <dgm:spPr/>
      <dgm:t>
        <a:bodyPr/>
        <a:lstStyle/>
        <a:p>
          <a:endParaRPr lang="en-US"/>
        </a:p>
      </dgm:t>
    </dgm:pt>
    <dgm:pt modelId="{377EA9CD-6DCA-4822-BB08-1E7C08B1C410}" type="pres">
      <dgm:prSet presAssocID="{971E26AC-76DD-4C03-BC00-E88D4638B186}" presName="linearFlow" presStyleCnt="0">
        <dgm:presLayoutVars>
          <dgm:dir/>
          <dgm:resizeHandles val="exact"/>
        </dgm:presLayoutVars>
      </dgm:prSet>
      <dgm:spPr/>
    </dgm:pt>
    <dgm:pt modelId="{16904B35-6E08-4434-A2AC-67581E6A96D0}" type="pres">
      <dgm:prSet presAssocID="{17D1D145-27B9-42C0-9901-25424E137545}" presName="composite" presStyleCnt="0"/>
      <dgm:spPr/>
    </dgm:pt>
    <dgm:pt modelId="{33E67941-F78F-42F7-B6D9-3CE9740F493E}" type="pres">
      <dgm:prSet presAssocID="{17D1D145-27B9-42C0-9901-25424E137545}" presName="imgShp" presStyleLbl="fgImgPlace1" presStyleIdx="0" presStyleCnt="3" custLinFactNeighborX="-94725"/>
      <dgm:spPr/>
    </dgm:pt>
    <dgm:pt modelId="{D622C1EC-3DBC-4A16-886B-08881C03F641}" type="pres">
      <dgm:prSet presAssocID="{17D1D145-27B9-42C0-9901-25424E137545}" presName="txShp" presStyleLbl="node1" presStyleIdx="0" presStyleCnt="3" custScaleX="121938" custScaleY="118434" custLinFactNeighborX="19427" custLinFactNeighborY="2389">
        <dgm:presLayoutVars>
          <dgm:bulletEnabled val="1"/>
        </dgm:presLayoutVars>
      </dgm:prSet>
      <dgm:spPr/>
    </dgm:pt>
    <dgm:pt modelId="{825DB22C-F87F-4034-AB2D-1FF3B9B28D46}" type="pres">
      <dgm:prSet presAssocID="{D581D3BF-C730-4563-BF72-E3ED6807DC7D}" presName="spacing" presStyleCnt="0"/>
      <dgm:spPr/>
    </dgm:pt>
    <dgm:pt modelId="{A0118C23-3506-4783-A0E4-78436F7AC78C}" type="pres">
      <dgm:prSet presAssocID="{8B758005-22F6-4930-A816-68149BD90C7C}" presName="composite" presStyleCnt="0"/>
      <dgm:spPr/>
    </dgm:pt>
    <dgm:pt modelId="{33F85C60-304B-40F4-89E4-873B85F179A2}" type="pres">
      <dgm:prSet presAssocID="{8B758005-22F6-4930-A816-68149BD90C7C}" presName="imgShp" presStyleLbl="fgImgPlace1" presStyleIdx="1" presStyleCnt="3" custLinFactNeighborX="-93092" custLinFactNeighborY="-817"/>
      <dgm:spPr/>
    </dgm:pt>
    <dgm:pt modelId="{462EEFCE-C8BC-4A49-987C-5A491A1AB4AC}" type="pres">
      <dgm:prSet presAssocID="{8B758005-22F6-4930-A816-68149BD90C7C}" presName="txShp" presStyleLbl="node1" presStyleIdx="1" presStyleCnt="3" custScaleX="121447" custScaleY="123784" custLinFactNeighborX="20042">
        <dgm:presLayoutVars>
          <dgm:bulletEnabled val="1"/>
        </dgm:presLayoutVars>
      </dgm:prSet>
      <dgm:spPr/>
    </dgm:pt>
    <dgm:pt modelId="{BD666606-A991-4777-8949-9B51F316ADC1}" type="pres">
      <dgm:prSet presAssocID="{0FE01194-F949-4D51-B1DC-80CDA95370C4}" presName="spacing" presStyleCnt="0"/>
      <dgm:spPr/>
    </dgm:pt>
    <dgm:pt modelId="{32F70BDF-2587-4A33-9950-4B1BB3A06DBF}" type="pres">
      <dgm:prSet presAssocID="{77FCFA04-9A40-41F4-8F2A-875CB51049E3}" presName="composite" presStyleCnt="0"/>
      <dgm:spPr/>
    </dgm:pt>
    <dgm:pt modelId="{972483DF-DB01-48FC-8023-63B8B4621850}" type="pres">
      <dgm:prSet presAssocID="{77FCFA04-9A40-41F4-8F2A-875CB51049E3}" presName="imgShp" presStyleLbl="fgImgPlace1" presStyleIdx="2" presStyleCnt="3" custScaleX="99792" custLinFactNeighborX="-91459" custLinFactNeighborY="-817"/>
      <dgm:spPr/>
    </dgm:pt>
    <dgm:pt modelId="{CC75E479-C821-4A44-B4B8-06C460E82A16}" type="pres">
      <dgm:prSet presAssocID="{77FCFA04-9A40-41F4-8F2A-875CB51049E3}" presName="txShp" presStyleLbl="node1" presStyleIdx="2" presStyleCnt="3" custScaleX="120306" custScaleY="76007" custLinFactNeighborX="20165" custLinFactNeighborY="-2015">
        <dgm:presLayoutVars>
          <dgm:bulletEnabled val="1"/>
        </dgm:presLayoutVars>
      </dgm:prSet>
      <dgm:spPr/>
    </dgm:pt>
  </dgm:ptLst>
  <dgm:cxnLst>
    <dgm:cxn modelId="{C453B737-8CE0-4E77-9D85-FCE309E8683E}" srcId="{971E26AC-76DD-4C03-BC00-E88D4638B186}" destId="{8B758005-22F6-4930-A816-68149BD90C7C}" srcOrd="1" destOrd="0" parTransId="{472BA8A7-F5DC-4CC9-8CBE-C93D1809CDBF}" sibTransId="{0FE01194-F949-4D51-B1DC-80CDA95370C4}"/>
    <dgm:cxn modelId="{E2CE6C5E-6D2E-4CED-93F4-29E5CDD41CC9}" type="presOf" srcId="{8B758005-22F6-4930-A816-68149BD90C7C}" destId="{462EEFCE-C8BC-4A49-987C-5A491A1AB4AC}" srcOrd="0" destOrd="0" presId="urn:microsoft.com/office/officeart/2005/8/layout/vList3"/>
    <dgm:cxn modelId="{6C63B077-34FA-4383-A436-675470A69F8B}" type="presOf" srcId="{17D1D145-27B9-42C0-9901-25424E137545}" destId="{D622C1EC-3DBC-4A16-886B-08881C03F641}" srcOrd="0" destOrd="0" presId="urn:microsoft.com/office/officeart/2005/8/layout/vList3"/>
    <dgm:cxn modelId="{355BD38A-5D7A-46EC-9D2A-965D43EEA65E}" srcId="{971E26AC-76DD-4C03-BC00-E88D4638B186}" destId="{17D1D145-27B9-42C0-9901-25424E137545}" srcOrd="0" destOrd="0" parTransId="{9FBC99E1-0D27-4EDB-AAEC-5359683F7262}" sibTransId="{D581D3BF-C730-4563-BF72-E3ED6807DC7D}"/>
    <dgm:cxn modelId="{2FE2E98B-F48B-4D1B-A154-345612059430}" type="presOf" srcId="{77FCFA04-9A40-41F4-8F2A-875CB51049E3}" destId="{CC75E479-C821-4A44-B4B8-06C460E82A16}" srcOrd="0" destOrd="0" presId="urn:microsoft.com/office/officeart/2005/8/layout/vList3"/>
    <dgm:cxn modelId="{75245CE3-2514-4ADB-9E9A-4A9FD2598A1D}" srcId="{971E26AC-76DD-4C03-BC00-E88D4638B186}" destId="{77FCFA04-9A40-41F4-8F2A-875CB51049E3}" srcOrd="2" destOrd="0" parTransId="{94855D63-8F55-4F02-BD03-2953F9959A1A}" sibTransId="{A4397619-1869-468D-8619-7D38B0A744A9}"/>
    <dgm:cxn modelId="{9C9960FD-ADF7-4B5E-BBD1-BC7EC275BB69}" type="presOf" srcId="{971E26AC-76DD-4C03-BC00-E88D4638B186}" destId="{377EA9CD-6DCA-4822-BB08-1E7C08B1C410}" srcOrd="0" destOrd="0" presId="urn:microsoft.com/office/officeart/2005/8/layout/vList3"/>
    <dgm:cxn modelId="{3EDE52BD-DFDD-4CB1-AB14-3A5B2070A2B6}" type="presParOf" srcId="{377EA9CD-6DCA-4822-BB08-1E7C08B1C410}" destId="{16904B35-6E08-4434-A2AC-67581E6A96D0}" srcOrd="0" destOrd="0" presId="urn:microsoft.com/office/officeart/2005/8/layout/vList3"/>
    <dgm:cxn modelId="{6D65F43A-E4FC-4E59-AE33-3DD063462705}" type="presParOf" srcId="{16904B35-6E08-4434-A2AC-67581E6A96D0}" destId="{33E67941-F78F-42F7-B6D9-3CE9740F493E}" srcOrd="0" destOrd="0" presId="urn:microsoft.com/office/officeart/2005/8/layout/vList3"/>
    <dgm:cxn modelId="{5DBB7ACD-5136-4CAB-8273-B008C6191C52}" type="presParOf" srcId="{16904B35-6E08-4434-A2AC-67581E6A96D0}" destId="{D622C1EC-3DBC-4A16-886B-08881C03F641}" srcOrd="1" destOrd="0" presId="urn:microsoft.com/office/officeart/2005/8/layout/vList3"/>
    <dgm:cxn modelId="{504BB6EC-CFA7-4EB7-A70D-54A566514CD4}" type="presParOf" srcId="{377EA9CD-6DCA-4822-BB08-1E7C08B1C410}" destId="{825DB22C-F87F-4034-AB2D-1FF3B9B28D46}" srcOrd="1" destOrd="0" presId="urn:microsoft.com/office/officeart/2005/8/layout/vList3"/>
    <dgm:cxn modelId="{2BFD0829-90AA-4DCB-80E6-AEAB00E47055}" type="presParOf" srcId="{377EA9CD-6DCA-4822-BB08-1E7C08B1C410}" destId="{A0118C23-3506-4783-A0E4-78436F7AC78C}" srcOrd="2" destOrd="0" presId="urn:microsoft.com/office/officeart/2005/8/layout/vList3"/>
    <dgm:cxn modelId="{7825D3DC-D0C8-4910-81D0-5673B6ED2884}" type="presParOf" srcId="{A0118C23-3506-4783-A0E4-78436F7AC78C}" destId="{33F85C60-304B-40F4-89E4-873B85F179A2}" srcOrd="0" destOrd="0" presId="urn:microsoft.com/office/officeart/2005/8/layout/vList3"/>
    <dgm:cxn modelId="{3D7B11E1-63AF-4A5B-82C8-DF4EEAF147D7}" type="presParOf" srcId="{A0118C23-3506-4783-A0E4-78436F7AC78C}" destId="{462EEFCE-C8BC-4A49-987C-5A491A1AB4AC}" srcOrd="1" destOrd="0" presId="urn:microsoft.com/office/officeart/2005/8/layout/vList3"/>
    <dgm:cxn modelId="{EED5091D-E2F6-4835-983F-CC028E383175}" type="presParOf" srcId="{377EA9CD-6DCA-4822-BB08-1E7C08B1C410}" destId="{BD666606-A991-4777-8949-9B51F316ADC1}" srcOrd="3" destOrd="0" presId="urn:microsoft.com/office/officeart/2005/8/layout/vList3"/>
    <dgm:cxn modelId="{32A42555-84D4-4776-9CFE-963FECFA04F9}" type="presParOf" srcId="{377EA9CD-6DCA-4822-BB08-1E7C08B1C410}" destId="{32F70BDF-2587-4A33-9950-4B1BB3A06DBF}" srcOrd="4" destOrd="0" presId="urn:microsoft.com/office/officeart/2005/8/layout/vList3"/>
    <dgm:cxn modelId="{21E1300B-B88C-4E11-9E95-F4FAAB1E02CD}" type="presParOf" srcId="{32F70BDF-2587-4A33-9950-4B1BB3A06DBF}" destId="{972483DF-DB01-48FC-8023-63B8B4621850}" srcOrd="0" destOrd="0" presId="urn:microsoft.com/office/officeart/2005/8/layout/vList3"/>
    <dgm:cxn modelId="{152BCE2A-6838-4630-84A3-093AEEB30BB2}" type="presParOf" srcId="{32F70BDF-2587-4A33-9950-4B1BB3A06DBF}" destId="{CC75E479-C821-4A44-B4B8-06C460E82A1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36CB0-37E3-4D9E-BBC2-93C7947C7C46}">
      <dsp:nvSpPr>
        <dsp:cNvPr id="0" name=""/>
        <dsp:cNvSpPr/>
      </dsp:nvSpPr>
      <dsp:spPr>
        <a:xfrm rot="10800000">
          <a:off x="1884771" y="1546"/>
          <a:ext cx="6681121" cy="807729"/>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186" tIns="140970" rIns="263144" bIns="140970" numCol="1" spcCol="1270" anchor="ctr" anchorCtr="0">
          <a:noAutofit/>
        </a:bodyPr>
        <a:lstStyle/>
        <a:p>
          <a:pPr marL="0" lvl="0" indent="0" algn="ctr" defTabSz="1644650" rtl="0">
            <a:lnSpc>
              <a:spcPct val="90000"/>
            </a:lnSpc>
            <a:spcBef>
              <a:spcPct val="0"/>
            </a:spcBef>
            <a:spcAft>
              <a:spcPct val="35000"/>
            </a:spcAft>
            <a:buNone/>
          </a:pPr>
          <a:r>
            <a:rPr lang="en-US" sz="3700" b="0" i="0" kern="1200"/>
            <a:t>Background </a:t>
          </a:r>
          <a:endParaRPr lang="en-US" sz="3700" kern="1200"/>
        </a:p>
      </dsp:txBody>
      <dsp:txXfrm rot="10800000">
        <a:off x="2086703" y="1546"/>
        <a:ext cx="6479189" cy="807729"/>
      </dsp:txXfrm>
    </dsp:sp>
    <dsp:sp modelId="{219346CD-5319-4BEE-9A5C-10E929AF2994}">
      <dsp:nvSpPr>
        <dsp:cNvPr id="0" name=""/>
        <dsp:cNvSpPr/>
      </dsp:nvSpPr>
      <dsp:spPr>
        <a:xfrm>
          <a:off x="1480906" y="1546"/>
          <a:ext cx="807729" cy="80772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6EFA86-DDE0-4922-9954-92D9D7B77E66}">
      <dsp:nvSpPr>
        <dsp:cNvPr id="0" name=""/>
        <dsp:cNvSpPr/>
      </dsp:nvSpPr>
      <dsp:spPr>
        <a:xfrm rot="10800000">
          <a:off x="1884771" y="1050389"/>
          <a:ext cx="6681121" cy="807729"/>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186" tIns="140970" rIns="263144" bIns="140970" numCol="1" spcCol="1270" anchor="ctr" anchorCtr="0">
          <a:noAutofit/>
        </a:bodyPr>
        <a:lstStyle/>
        <a:p>
          <a:pPr marL="0" lvl="0" indent="0" algn="ctr" defTabSz="1644650" rtl="0">
            <a:lnSpc>
              <a:spcPct val="90000"/>
            </a:lnSpc>
            <a:spcBef>
              <a:spcPct val="0"/>
            </a:spcBef>
            <a:spcAft>
              <a:spcPct val="35000"/>
            </a:spcAft>
            <a:buNone/>
          </a:pPr>
          <a:r>
            <a:rPr lang="en-US" sz="3700" b="0" i="0" kern="1200" dirty="0"/>
            <a:t>Status of the Company </a:t>
          </a:r>
          <a:endParaRPr lang="en-US" sz="3700" kern="1200" dirty="0"/>
        </a:p>
      </dsp:txBody>
      <dsp:txXfrm rot="10800000">
        <a:off x="2086703" y="1050389"/>
        <a:ext cx="6479189" cy="807729"/>
      </dsp:txXfrm>
    </dsp:sp>
    <dsp:sp modelId="{D685AA87-0B6B-4FC7-B5EE-D68D77FE09ED}">
      <dsp:nvSpPr>
        <dsp:cNvPr id="0" name=""/>
        <dsp:cNvSpPr/>
      </dsp:nvSpPr>
      <dsp:spPr>
        <a:xfrm>
          <a:off x="1480906" y="1050389"/>
          <a:ext cx="807729" cy="80772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6D1428-0EE3-48BB-B34E-B6EA949A3028}">
      <dsp:nvSpPr>
        <dsp:cNvPr id="0" name=""/>
        <dsp:cNvSpPr/>
      </dsp:nvSpPr>
      <dsp:spPr>
        <a:xfrm rot="10800000">
          <a:off x="1884771" y="2099232"/>
          <a:ext cx="6681121" cy="807729"/>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186" tIns="140970" rIns="263144" bIns="140970" numCol="1" spcCol="1270" anchor="ctr" anchorCtr="0">
          <a:noAutofit/>
        </a:bodyPr>
        <a:lstStyle/>
        <a:p>
          <a:pPr marL="0" lvl="0" indent="0" algn="ctr" defTabSz="1644650" rtl="0">
            <a:lnSpc>
              <a:spcPct val="90000"/>
            </a:lnSpc>
            <a:spcBef>
              <a:spcPct val="0"/>
            </a:spcBef>
            <a:spcAft>
              <a:spcPct val="35000"/>
            </a:spcAft>
            <a:buNone/>
          </a:pPr>
          <a:r>
            <a:rPr lang="en-US" sz="3700" b="0" i="0" kern="1200"/>
            <a:t>Project location </a:t>
          </a:r>
          <a:endParaRPr lang="en-US" sz="3700" kern="1200"/>
        </a:p>
      </dsp:txBody>
      <dsp:txXfrm rot="10800000">
        <a:off x="2086703" y="2099232"/>
        <a:ext cx="6479189" cy="807729"/>
      </dsp:txXfrm>
    </dsp:sp>
    <dsp:sp modelId="{715D388B-02EA-45B9-97B6-D72D944629DA}">
      <dsp:nvSpPr>
        <dsp:cNvPr id="0" name=""/>
        <dsp:cNvSpPr/>
      </dsp:nvSpPr>
      <dsp:spPr>
        <a:xfrm>
          <a:off x="1480906" y="2099232"/>
          <a:ext cx="807729" cy="80772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434778-647B-41C0-99D8-95D3C81CD821}">
      <dsp:nvSpPr>
        <dsp:cNvPr id="0" name=""/>
        <dsp:cNvSpPr/>
      </dsp:nvSpPr>
      <dsp:spPr>
        <a:xfrm rot="10800000">
          <a:off x="1884771" y="3148075"/>
          <a:ext cx="6681121" cy="807729"/>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186" tIns="140970" rIns="263144" bIns="140970" numCol="1" spcCol="1270" anchor="ctr" anchorCtr="0">
          <a:noAutofit/>
        </a:bodyPr>
        <a:lstStyle/>
        <a:p>
          <a:pPr marL="0" lvl="0" indent="0" algn="ctr" defTabSz="1644650" rtl="0">
            <a:lnSpc>
              <a:spcPct val="90000"/>
            </a:lnSpc>
            <a:spcBef>
              <a:spcPct val="0"/>
            </a:spcBef>
            <a:spcAft>
              <a:spcPct val="35000"/>
            </a:spcAft>
            <a:buNone/>
          </a:pPr>
          <a:r>
            <a:rPr lang="en-US" sz="3700" b="0" i="0" kern="1200"/>
            <a:t>PRCL project details </a:t>
          </a:r>
          <a:endParaRPr lang="en-US" sz="3700" kern="1200"/>
        </a:p>
      </dsp:txBody>
      <dsp:txXfrm rot="10800000">
        <a:off x="2086703" y="3148075"/>
        <a:ext cx="6479189" cy="807729"/>
      </dsp:txXfrm>
    </dsp:sp>
    <dsp:sp modelId="{6CF3514B-0CF8-47F9-BD41-8F29F8540376}">
      <dsp:nvSpPr>
        <dsp:cNvPr id="0" name=""/>
        <dsp:cNvSpPr/>
      </dsp:nvSpPr>
      <dsp:spPr>
        <a:xfrm>
          <a:off x="1480906" y="3148075"/>
          <a:ext cx="807729" cy="80772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BAC22F-B5C1-4FAE-8CAD-FBD872870F28}">
      <dsp:nvSpPr>
        <dsp:cNvPr id="0" name=""/>
        <dsp:cNvSpPr/>
      </dsp:nvSpPr>
      <dsp:spPr>
        <a:xfrm rot="10800000">
          <a:off x="1884771" y="4196918"/>
          <a:ext cx="6681121" cy="807729"/>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6186" tIns="140970" rIns="263144" bIns="140970" numCol="1" spcCol="1270" anchor="ctr" anchorCtr="0">
          <a:noAutofit/>
        </a:bodyPr>
        <a:lstStyle/>
        <a:p>
          <a:pPr marL="0" lvl="0" indent="0" algn="ctr" defTabSz="1644650" rtl="0">
            <a:lnSpc>
              <a:spcPct val="90000"/>
            </a:lnSpc>
            <a:spcBef>
              <a:spcPct val="0"/>
            </a:spcBef>
            <a:spcAft>
              <a:spcPct val="35000"/>
            </a:spcAft>
            <a:buNone/>
          </a:pPr>
          <a:r>
            <a:rPr lang="en-US" sz="3700" b="0" i="0" kern="1200"/>
            <a:t>PRCL’ s Agreements</a:t>
          </a:r>
          <a:endParaRPr lang="en-US" sz="3700" kern="1200"/>
        </a:p>
      </dsp:txBody>
      <dsp:txXfrm rot="10800000">
        <a:off x="2086703" y="4196918"/>
        <a:ext cx="6479189" cy="807729"/>
      </dsp:txXfrm>
    </dsp:sp>
    <dsp:sp modelId="{BED742D9-0B19-4F01-B1C3-92F5150D7D19}">
      <dsp:nvSpPr>
        <dsp:cNvPr id="0" name=""/>
        <dsp:cNvSpPr/>
      </dsp:nvSpPr>
      <dsp:spPr>
        <a:xfrm>
          <a:off x="1480906" y="4196918"/>
          <a:ext cx="807729" cy="80772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2C1EC-3DBC-4A16-886B-08881C03F641}">
      <dsp:nvSpPr>
        <dsp:cNvPr id="0" name=""/>
        <dsp:cNvSpPr/>
      </dsp:nvSpPr>
      <dsp:spPr>
        <a:xfrm rot="10800000">
          <a:off x="2202983" y="32798"/>
          <a:ext cx="9446090" cy="1591005"/>
        </a:xfrm>
        <a:prstGeom prst="homePlat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2388" tIns="60960" rIns="113792" bIns="60960" numCol="1" spcCol="1270" anchor="ctr" anchorCtr="0">
          <a:noAutofit/>
        </a:bodyPr>
        <a:lstStyle/>
        <a:p>
          <a:pPr marL="0" lvl="0" indent="0" algn="just" defTabSz="711200">
            <a:lnSpc>
              <a:spcPct val="90000"/>
            </a:lnSpc>
            <a:spcBef>
              <a:spcPct val="0"/>
            </a:spcBef>
            <a:spcAft>
              <a:spcPct val="35000"/>
            </a:spcAft>
            <a:buNone/>
          </a:pPr>
          <a:r>
            <a:rPr lang="en-US" sz="1600" kern="1200" dirty="0"/>
            <a:t>&gt; Parliament of India sanctioned Broad Gauge (BG) rail line between Surendranagar and </a:t>
          </a:r>
          <a:r>
            <a:rPr lang="en-US" sz="1600" kern="1200" dirty="0" err="1"/>
            <a:t>Pipavav</a:t>
          </a:r>
          <a:r>
            <a:rPr lang="en-US" sz="1600" kern="1200" dirty="0"/>
            <a:t> in the state of Gujarat.</a:t>
          </a:r>
        </a:p>
        <a:p>
          <a:pPr marL="0" lvl="0" indent="0" algn="just" defTabSz="711200">
            <a:lnSpc>
              <a:spcPct val="90000"/>
            </a:lnSpc>
            <a:spcBef>
              <a:spcPct val="0"/>
            </a:spcBef>
            <a:spcAft>
              <a:spcPct val="35000"/>
            </a:spcAft>
            <a:buNone/>
          </a:pPr>
          <a:endParaRPr lang="en-US" sz="1050" kern="1200" dirty="0"/>
        </a:p>
        <a:p>
          <a:pPr marL="0" lvl="0" indent="0" algn="just" defTabSz="711200">
            <a:lnSpc>
              <a:spcPct val="90000"/>
            </a:lnSpc>
            <a:spcBef>
              <a:spcPct val="0"/>
            </a:spcBef>
            <a:spcAft>
              <a:spcPct val="35000"/>
            </a:spcAft>
            <a:buNone/>
          </a:pPr>
          <a:r>
            <a:rPr lang="en-US" sz="1600" kern="1200" dirty="0"/>
            <a:t>&gt; Paucity of funds faced by Indian Railways (IR) delayed implementation of BG conversion</a:t>
          </a:r>
          <a:endParaRPr lang="en-US" sz="1400" kern="1200" dirty="0"/>
        </a:p>
      </dsp:txBody>
      <dsp:txXfrm rot="10800000">
        <a:off x="2600734" y="32798"/>
        <a:ext cx="9048339" cy="1591005"/>
      </dsp:txXfrm>
    </dsp:sp>
    <dsp:sp modelId="{33E67941-F78F-42F7-B6D9-3CE9740F493E}">
      <dsp:nvSpPr>
        <dsp:cNvPr id="0" name=""/>
        <dsp:cNvSpPr/>
      </dsp:nvSpPr>
      <dsp:spPr>
        <a:xfrm>
          <a:off x="7028" y="124524"/>
          <a:ext cx="1343369" cy="1343369"/>
        </a:xfrm>
        <a:prstGeom prst="ellipse">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62EEFCE-C8BC-4A49-987C-5A491A1AB4AC}">
      <dsp:nvSpPr>
        <dsp:cNvPr id="0" name=""/>
        <dsp:cNvSpPr/>
      </dsp:nvSpPr>
      <dsp:spPr>
        <a:xfrm rot="10800000">
          <a:off x="2241019" y="1992717"/>
          <a:ext cx="9408054" cy="1662876"/>
        </a:xfrm>
        <a:prstGeom prst="homePlat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2388" tIns="60960" rIns="113792" bIns="60960" numCol="1" spcCol="1270" anchor="ctr" anchorCtr="0">
          <a:noAutofit/>
        </a:bodyPr>
        <a:lstStyle/>
        <a:p>
          <a:pPr marL="0" lvl="0" indent="0" algn="just" defTabSz="711200">
            <a:lnSpc>
              <a:spcPct val="90000"/>
            </a:lnSpc>
            <a:spcBef>
              <a:spcPct val="0"/>
            </a:spcBef>
            <a:spcAft>
              <a:spcPct val="35000"/>
            </a:spcAft>
            <a:buNone/>
          </a:pPr>
          <a:r>
            <a:rPr lang="en-US" sz="1600" kern="1200" dirty="0"/>
            <a:t>&gt; Gujarat </a:t>
          </a:r>
          <a:r>
            <a:rPr lang="en-US" sz="1600" kern="1200" dirty="0" err="1"/>
            <a:t>Pipavav</a:t>
          </a:r>
          <a:r>
            <a:rPr lang="en-US" sz="1600" kern="1200" dirty="0"/>
            <a:t> Port Limited (GPPL) approached Ministry of Railways (MOR) for providing last-mile rail connectivity and funding the Project as a JV Partner</a:t>
          </a:r>
        </a:p>
        <a:p>
          <a:pPr marL="0" lvl="0" indent="0" algn="just" defTabSz="711200">
            <a:lnSpc>
              <a:spcPct val="90000"/>
            </a:lnSpc>
            <a:spcBef>
              <a:spcPct val="0"/>
            </a:spcBef>
            <a:spcAft>
              <a:spcPct val="35000"/>
            </a:spcAft>
            <a:buNone/>
          </a:pPr>
          <a:endParaRPr lang="en-US" sz="1000" kern="1200" dirty="0"/>
        </a:p>
        <a:p>
          <a:pPr marL="0" lvl="0" indent="0" algn="just" defTabSz="711200">
            <a:lnSpc>
              <a:spcPct val="90000"/>
            </a:lnSpc>
            <a:spcBef>
              <a:spcPct val="0"/>
            </a:spcBef>
            <a:spcAft>
              <a:spcPct val="35000"/>
            </a:spcAft>
            <a:buNone/>
          </a:pPr>
          <a:r>
            <a:rPr lang="en-US" sz="1600" kern="1200" dirty="0"/>
            <a:t>&gt; Both GPPL and </a:t>
          </a:r>
          <a:r>
            <a:rPr lang="en-US" sz="1600" kern="1200" dirty="0" err="1"/>
            <a:t>MoR</a:t>
          </a:r>
          <a:r>
            <a:rPr lang="en-US" sz="1600" kern="1200" dirty="0"/>
            <a:t> agreed to form a Special Purpose Vehicle (i.e. PRCL) to construct, operate and maintain broad gauge rail connectivity from Surendranagar to </a:t>
          </a:r>
          <a:r>
            <a:rPr lang="en-US" sz="1600" kern="1200" dirty="0" err="1"/>
            <a:t>Pipavav</a:t>
          </a:r>
          <a:r>
            <a:rPr lang="en-US" sz="1600" kern="1200" dirty="0"/>
            <a:t> Port</a:t>
          </a:r>
        </a:p>
      </dsp:txBody>
      <dsp:txXfrm rot="10800000">
        <a:off x="2656738" y="1992717"/>
        <a:ext cx="8992335" cy="1662876"/>
      </dsp:txXfrm>
    </dsp:sp>
    <dsp:sp modelId="{33F85C60-304B-40F4-89E4-873B85F179A2}">
      <dsp:nvSpPr>
        <dsp:cNvPr id="0" name=""/>
        <dsp:cNvSpPr/>
      </dsp:nvSpPr>
      <dsp:spPr>
        <a:xfrm>
          <a:off x="28966" y="2141495"/>
          <a:ext cx="1343369" cy="1343369"/>
        </a:xfrm>
        <a:prstGeom prst="ellipse">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C75E479-C821-4A44-B4B8-06C460E82A16}">
      <dsp:nvSpPr>
        <dsp:cNvPr id="0" name=""/>
        <dsp:cNvSpPr/>
      </dsp:nvSpPr>
      <dsp:spPr>
        <a:xfrm rot="10800000">
          <a:off x="2329408" y="4190687"/>
          <a:ext cx="9319665" cy="1021054"/>
        </a:xfrm>
        <a:prstGeom prst="homePlate">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2388" tIns="60960" rIns="113792" bIns="60960" numCol="1" spcCol="1270" anchor="ctr" anchorCtr="0">
          <a:noAutofit/>
        </a:bodyPr>
        <a:lstStyle/>
        <a:p>
          <a:pPr marL="0" lvl="0" indent="0" algn="just" defTabSz="711200">
            <a:lnSpc>
              <a:spcPct val="90000"/>
            </a:lnSpc>
            <a:spcBef>
              <a:spcPct val="0"/>
            </a:spcBef>
            <a:spcAft>
              <a:spcPct val="35000"/>
            </a:spcAft>
            <a:buNone/>
          </a:pPr>
          <a:r>
            <a:rPr lang="en-US" sz="1600" kern="1200" dirty="0"/>
            <a:t>&gt; PRCL is formed with approval of the Cabinet Committee on Economic Affairs</a:t>
          </a:r>
        </a:p>
      </dsp:txBody>
      <dsp:txXfrm rot="10800000">
        <a:off x="2584671" y="4190687"/>
        <a:ext cx="9064402" cy="1021054"/>
      </dsp:txXfrm>
    </dsp:sp>
    <dsp:sp modelId="{972483DF-DB01-48FC-8023-63B8B4621850}">
      <dsp:nvSpPr>
        <dsp:cNvPr id="0" name=""/>
        <dsp:cNvSpPr/>
      </dsp:nvSpPr>
      <dsp:spPr>
        <a:xfrm>
          <a:off x="52300" y="4045623"/>
          <a:ext cx="1340574" cy="1343369"/>
        </a:xfrm>
        <a:prstGeom prst="ellipse">
          <a:avLst/>
        </a:prstGeom>
        <a:solidFill>
          <a:schemeClr val="accent1">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35AB5-CE21-4E2E-A7C4-4A09D91F4E9A}" type="datetimeFigureOut">
              <a:rPr lang="en-US" smtClean="0"/>
              <a:t>05-Feb-24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1F53DC-C5C7-4479-B13E-5D91006E97A7}" type="slidenum">
              <a:rPr lang="en-US" smtClean="0"/>
              <a:t>‹#›</a:t>
            </a:fld>
            <a:endParaRPr lang="en-US"/>
          </a:p>
        </p:txBody>
      </p:sp>
    </p:spTree>
    <p:extLst>
      <p:ext uri="{BB962C8B-B14F-4D97-AF65-F5344CB8AC3E}">
        <p14:creationId xmlns:p14="http://schemas.microsoft.com/office/powerpoint/2010/main" val="167623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05-Feb-24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05-Feb-24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05-Feb-24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05-Feb-24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05-Feb-24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05-Feb-24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05-Feb-24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05-Feb-24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05-Feb-24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05-Feb-24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05-Feb-24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05-Feb-24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05-Feb-24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05-Feb-24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05-Feb-24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05-Feb-24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05-Feb-24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05-Feb-24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5558" y="904336"/>
            <a:ext cx="9845641" cy="3329581"/>
          </a:xfrm>
        </p:spPr>
        <p:txBody>
          <a:bodyPr/>
          <a:lstStyle/>
          <a:p>
            <a:r>
              <a:rPr lang="en-US" b="1" dirty="0" err="1">
                <a:effectLst>
                  <a:outerShdw blurRad="38100" dist="38100" dir="2700000" algn="tl">
                    <a:srgbClr val="000000">
                      <a:alpha val="43137"/>
                    </a:srgbClr>
                  </a:outerShdw>
                </a:effectLst>
              </a:rPr>
              <a:t>Pipavav</a:t>
            </a:r>
            <a:r>
              <a:rPr lang="en-US" b="1" dirty="0">
                <a:effectLst>
                  <a:outerShdw blurRad="38100" dist="38100" dir="2700000" algn="tl">
                    <a:srgbClr val="000000">
                      <a:alpha val="43137"/>
                    </a:srgbClr>
                  </a:outerShdw>
                </a:effectLst>
              </a:rPr>
              <a:t> Railway Corporation Ltd.</a:t>
            </a:r>
          </a:p>
        </p:txBody>
      </p:sp>
      <p:sp>
        <p:nvSpPr>
          <p:cNvPr id="3" name="Subtitle 2"/>
          <p:cNvSpPr>
            <a:spLocks noGrp="1"/>
          </p:cNvSpPr>
          <p:nvPr>
            <p:ph type="subTitle" idx="1"/>
          </p:nvPr>
        </p:nvSpPr>
        <p:spPr/>
        <p:txBody>
          <a:bodyPr/>
          <a:lstStyle/>
          <a:p>
            <a:r>
              <a:rPr lang="en-US" dirty="0"/>
              <a:t>A PPP of </a:t>
            </a:r>
            <a:r>
              <a:rPr lang="en-US" i="1" u="sng" dirty="0"/>
              <a:t>Ministry of Railways </a:t>
            </a:r>
            <a:r>
              <a:rPr lang="en-US" dirty="0"/>
              <a:t>&amp; </a:t>
            </a:r>
            <a:r>
              <a:rPr lang="en-US" i="1" u="sng" dirty="0"/>
              <a:t>Gujarat </a:t>
            </a:r>
            <a:r>
              <a:rPr lang="en-US" i="1" u="sng" dirty="0" err="1"/>
              <a:t>Pipavav</a:t>
            </a:r>
            <a:r>
              <a:rPr lang="en-US" i="1" u="sng" dirty="0"/>
              <a:t> port limited</a:t>
            </a:r>
          </a:p>
        </p:txBody>
      </p:sp>
      <p:pic>
        <p:nvPicPr>
          <p:cNvPr id="6146"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5255" y="5810"/>
            <a:ext cx="1076745" cy="89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033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26"/>
          <p:cNvSpPr>
            <a:spLocks noGrp="1" noChangeArrowheads="1"/>
          </p:cNvSpPr>
          <p:nvPr>
            <p:ph type="title"/>
          </p:nvPr>
        </p:nvSpPr>
        <p:spPr>
          <a:xfrm>
            <a:off x="533400" y="274638"/>
            <a:ext cx="9677400" cy="792162"/>
          </a:xfrm>
        </p:spPr>
        <p:txBody>
          <a:bodyPr rtlCol="0">
            <a:noAutofit/>
          </a:bodyPr>
          <a:lstStyle/>
          <a:p>
            <a:pPr>
              <a:defRPr/>
            </a:pPr>
            <a:r>
              <a:rPr lang="en-US" b="1" dirty="0"/>
              <a:t> Shareholder’s Agreement</a:t>
            </a:r>
          </a:p>
        </p:txBody>
      </p:sp>
      <p:sp>
        <p:nvSpPr>
          <p:cNvPr id="10244" name="Rectangle 1027"/>
          <p:cNvSpPr>
            <a:spLocks noGrp="1" noChangeArrowheads="1"/>
          </p:cNvSpPr>
          <p:nvPr>
            <p:ph idx="1"/>
          </p:nvPr>
        </p:nvSpPr>
        <p:spPr>
          <a:xfrm>
            <a:off x="533400" y="1143000"/>
            <a:ext cx="11163300" cy="5448300"/>
          </a:xfrm>
        </p:spPr>
        <p:txBody>
          <a:bodyPr rtlCol="0">
            <a:normAutofit/>
          </a:bodyPr>
          <a:lstStyle/>
          <a:p>
            <a:pPr algn="just">
              <a:lnSpc>
                <a:spcPct val="200000"/>
              </a:lnSpc>
              <a:buFont typeface="Wingdings" panose="05000000000000000000" pitchFamily="2" charset="2"/>
              <a:buChar char="Ø"/>
              <a:defRPr/>
            </a:pPr>
            <a:r>
              <a:rPr lang="en-US" sz="2100" b="1" dirty="0"/>
              <a:t>MOR &amp; GPPL to contribute Rs.98 crores each towards equity.</a:t>
            </a:r>
          </a:p>
          <a:p>
            <a:pPr algn="just">
              <a:lnSpc>
                <a:spcPct val="200000"/>
              </a:lnSpc>
              <a:buFont typeface="Wingdings" panose="05000000000000000000" pitchFamily="2" charset="2"/>
              <a:buChar char="Ø"/>
              <a:defRPr/>
            </a:pPr>
            <a:r>
              <a:rPr lang="en-US" sz="2100" b="1" dirty="0"/>
              <a:t>GPPL guarantees to PRCL a minimum annual aggregate quantity of Freight traffic to ensure viability of the Project.</a:t>
            </a:r>
          </a:p>
          <a:p>
            <a:pPr algn="just">
              <a:lnSpc>
                <a:spcPct val="200000"/>
              </a:lnSpc>
              <a:buFont typeface="Wingdings" panose="05000000000000000000" pitchFamily="2" charset="2"/>
              <a:buChar char="Ø"/>
              <a:defRPr/>
            </a:pPr>
            <a:r>
              <a:rPr lang="en-US" sz="2100" b="1" dirty="0"/>
              <a:t>WR guarantees to PRCL to provide sufficient Rolling Stock for evacuation of cargo from Port within a maximum prescribed time of 240 hours.</a:t>
            </a:r>
          </a:p>
          <a:p>
            <a:pPr algn="just">
              <a:lnSpc>
                <a:spcPct val="200000"/>
              </a:lnSpc>
              <a:buFont typeface="Wingdings" panose="05000000000000000000" pitchFamily="2" charset="2"/>
              <a:buChar char="Ø"/>
              <a:defRPr/>
            </a:pPr>
            <a:r>
              <a:rPr lang="en-US" sz="2100" b="1" dirty="0"/>
              <a:t>Board of Directors are responsible for management, control and supervision of SPV.</a:t>
            </a:r>
          </a:p>
        </p:txBody>
      </p:sp>
      <p:sp>
        <p:nvSpPr>
          <p:cNvPr id="32772"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8A776C11-7F1A-43F8-BA4F-BD31640B4DC8}" type="slidenum">
              <a:rPr lang="en-US" altLang="en-US">
                <a:solidFill>
                  <a:schemeClr val="tx1"/>
                </a:solidFill>
                <a:latin typeface="Arial" panose="020B0604020202020204" pitchFamily="34" charset="0"/>
              </a:rPr>
              <a:pPr>
                <a:spcBef>
                  <a:spcPct val="0"/>
                </a:spcBef>
                <a:buClrTx/>
                <a:buSzTx/>
                <a:buFontTx/>
                <a:buNone/>
              </a:pPr>
              <a:t>10</a:t>
            </a:fld>
            <a:endParaRPr lang="en-US" altLang="en-US" dirty="0">
              <a:solidFill>
                <a:schemeClr val="tx1"/>
              </a:solidFill>
              <a:latin typeface="Arial" panose="020B0604020202020204" pitchFamily="34" charset="0"/>
            </a:endParaRPr>
          </a:p>
        </p:txBody>
      </p:sp>
      <p:pic>
        <p:nvPicPr>
          <p:cNvPr id="5"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5255" y="5810"/>
            <a:ext cx="1076745" cy="89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704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26"/>
          <p:cNvSpPr>
            <a:spLocks noGrp="1" noChangeArrowheads="1"/>
          </p:cNvSpPr>
          <p:nvPr>
            <p:ph type="title"/>
          </p:nvPr>
        </p:nvSpPr>
        <p:spPr>
          <a:xfrm>
            <a:off x="533400" y="274638"/>
            <a:ext cx="9677400" cy="792162"/>
          </a:xfrm>
        </p:spPr>
        <p:txBody>
          <a:bodyPr rtlCol="0">
            <a:noAutofit/>
          </a:bodyPr>
          <a:lstStyle/>
          <a:p>
            <a:pPr>
              <a:defRPr/>
            </a:pPr>
            <a:r>
              <a:rPr lang="en-US" b="1" dirty="0"/>
              <a:t> Concession Agreement</a:t>
            </a:r>
          </a:p>
        </p:txBody>
      </p:sp>
      <p:sp>
        <p:nvSpPr>
          <p:cNvPr id="10244" name="Rectangle 1027"/>
          <p:cNvSpPr>
            <a:spLocks noGrp="1" noChangeArrowheads="1"/>
          </p:cNvSpPr>
          <p:nvPr>
            <p:ph idx="1"/>
          </p:nvPr>
        </p:nvSpPr>
        <p:spPr>
          <a:xfrm>
            <a:off x="533400" y="1143000"/>
            <a:ext cx="11163300" cy="5448300"/>
          </a:xfrm>
        </p:spPr>
        <p:txBody>
          <a:bodyPr rtlCol="0">
            <a:normAutofit lnSpcReduction="10000"/>
          </a:bodyPr>
          <a:lstStyle/>
          <a:p>
            <a:pPr algn="just">
              <a:lnSpc>
                <a:spcPct val="200000"/>
              </a:lnSpc>
              <a:buFont typeface="Wingdings" panose="05000000000000000000" pitchFamily="2" charset="2"/>
              <a:buChar char="Ø"/>
              <a:defRPr/>
            </a:pPr>
            <a:r>
              <a:rPr lang="en-US" sz="2100" b="1" dirty="0"/>
              <a:t>MOR to lease all the project assets namely land, buildings, Permanent way, </a:t>
            </a:r>
            <a:r>
              <a:rPr lang="en-US" sz="2100" b="1" dirty="0" err="1"/>
              <a:t>signalling</a:t>
            </a:r>
            <a:r>
              <a:rPr lang="en-US" sz="2100" b="1" dirty="0"/>
              <a:t> equipment, etc. to PRCL for a period of 33 years (Concession Period).</a:t>
            </a:r>
          </a:p>
          <a:p>
            <a:pPr algn="just">
              <a:lnSpc>
                <a:spcPct val="200000"/>
              </a:lnSpc>
              <a:buFont typeface="Wingdings" panose="05000000000000000000" pitchFamily="2" charset="2"/>
              <a:buChar char="Ø"/>
              <a:defRPr/>
            </a:pPr>
            <a:r>
              <a:rPr lang="en-US" sz="2100" b="1" dirty="0"/>
              <a:t>PRCL is entitled to the rights, obligation &amp; duties of a Railway Administration under the Railways Act 1989. </a:t>
            </a:r>
          </a:p>
          <a:p>
            <a:pPr algn="just">
              <a:lnSpc>
                <a:spcPct val="200000"/>
              </a:lnSpc>
              <a:buFont typeface="Wingdings" panose="05000000000000000000" pitchFamily="2" charset="2"/>
              <a:buChar char="Ø"/>
              <a:defRPr/>
            </a:pPr>
            <a:r>
              <a:rPr lang="en-US" sz="2100" b="1" dirty="0"/>
              <a:t>PRCL has right to construct and maintain the infrastructure and operate freight train services on the Project Railway and right to develop additional facilities for the purpose (freight services).</a:t>
            </a:r>
          </a:p>
          <a:p>
            <a:pPr algn="just">
              <a:lnSpc>
                <a:spcPct val="200000"/>
              </a:lnSpc>
              <a:buFont typeface="Wingdings" panose="05000000000000000000" pitchFamily="2" charset="2"/>
              <a:buChar char="Ø"/>
              <a:defRPr/>
            </a:pPr>
            <a:r>
              <a:rPr lang="en-US" sz="2100" b="1" dirty="0"/>
              <a:t>PRCL to have right to commercial exploitation of assets, i.e. land, building, etc.</a:t>
            </a:r>
          </a:p>
          <a:p>
            <a:pPr algn="just">
              <a:lnSpc>
                <a:spcPct val="200000"/>
              </a:lnSpc>
              <a:buFont typeface="Wingdings" panose="05000000000000000000" pitchFamily="2" charset="2"/>
              <a:buChar char="Ø"/>
              <a:defRPr/>
            </a:pPr>
            <a:endParaRPr lang="en-US" sz="2100" b="1" dirty="0"/>
          </a:p>
        </p:txBody>
      </p:sp>
      <p:sp>
        <p:nvSpPr>
          <p:cNvPr id="32772"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8A776C11-7F1A-43F8-BA4F-BD31640B4DC8}" type="slidenum">
              <a:rPr lang="en-US" altLang="en-US">
                <a:solidFill>
                  <a:schemeClr val="tx1"/>
                </a:solidFill>
                <a:latin typeface="Arial" panose="020B0604020202020204" pitchFamily="34" charset="0"/>
              </a:rPr>
              <a:pPr>
                <a:spcBef>
                  <a:spcPct val="0"/>
                </a:spcBef>
                <a:buClrTx/>
                <a:buSzTx/>
                <a:buFontTx/>
                <a:buNone/>
              </a:pPr>
              <a:t>11</a:t>
            </a:fld>
            <a:endParaRPr lang="en-US" altLang="en-US" dirty="0">
              <a:solidFill>
                <a:schemeClr val="tx1"/>
              </a:solidFill>
              <a:latin typeface="Arial" panose="020B0604020202020204" pitchFamily="34" charset="0"/>
            </a:endParaRPr>
          </a:p>
        </p:txBody>
      </p:sp>
      <p:pic>
        <p:nvPicPr>
          <p:cNvPr id="5"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5255" y="5810"/>
            <a:ext cx="1076745" cy="89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05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26"/>
          <p:cNvSpPr>
            <a:spLocks noGrp="1" noChangeArrowheads="1"/>
          </p:cNvSpPr>
          <p:nvPr>
            <p:ph type="title"/>
          </p:nvPr>
        </p:nvSpPr>
        <p:spPr>
          <a:xfrm>
            <a:off x="533400" y="274638"/>
            <a:ext cx="9677400" cy="792162"/>
          </a:xfrm>
        </p:spPr>
        <p:txBody>
          <a:bodyPr rtlCol="0">
            <a:noAutofit/>
          </a:bodyPr>
          <a:lstStyle/>
          <a:p>
            <a:pPr>
              <a:defRPr/>
            </a:pPr>
            <a:r>
              <a:rPr lang="en-US" b="1" dirty="0"/>
              <a:t> Concession Agreement</a:t>
            </a:r>
          </a:p>
        </p:txBody>
      </p:sp>
      <p:sp>
        <p:nvSpPr>
          <p:cNvPr id="10244" name="Rectangle 1027"/>
          <p:cNvSpPr>
            <a:spLocks noGrp="1" noChangeArrowheads="1"/>
          </p:cNvSpPr>
          <p:nvPr>
            <p:ph idx="1"/>
          </p:nvPr>
        </p:nvSpPr>
        <p:spPr>
          <a:xfrm>
            <a:off x="533400" y="1143000"/>
            <a:ext cx="11163300" cy="5448300"/>
          </a:xfrm>
        </p:spPr>
        <p:txBody>
          <a:bodyPr rtlCol="0">
            <a:normAutofit fontScale="85000" lnSpcReduction="10000"/>
          </a:bodyPr>
          <a:lstStyle/>
          <a:p>
            <a:pPr algn="just">
              <a:lnSpc>
                <a:spcPct val="200000"/>
              </a:lnSpc>
              <a:buFont typeface="Wingdings" panose="05000000000000000000" pitchFamily="2" charset="2"/>
              <a:buChar char="Ø"/>
              <a:defRPr/>
            </a:pPr>
            <a:r>
              <a:rPr lang="en-US" sz="2100" b="1" dirty="0"/>
              <a:t>MOR has right to collect apportioned freight revenue from train operations on the Project Railway,</a:t>
            </a:r>
          </a:p>
          <a:p>
            <a:pPr algn="just">
              <a:lnSpc>
                <a:spcPct val="200000"/>
              </a:lnSpc>
              <a:buFont typeface="Wingdings" panose="05000000000000000000" pitchFamily="2" charset="2"/>
              <a:buChar char="Ø"/>
              <a:defRPr/>
            </a:pPr>
            <a:r>
              <a:rPr lang="en-US" sz="2100" b="1" dirty="0"/>
              <a:t>PRCL has right to receive share in freight from MOR for running of the freight trains on PRCL line.</a:t>
            </a:r>
          </a:p>
          <a:p>
            <a:pPr algn="just">
              <a:lnSpc>
                <a:spcPct val="200000"/>
              </a:lnSpc>
              <a:buFont typeface="Wingdings" panose="05000000000000000000" pitchFamily="2" charset="2"/>
              <a:buChar char="Ø"/>
              <a:defRPr/>
            </a:pPr>
            <a:r>
              <a:rPr lang="en-US" sz="2100" b="1" dirty="0"/>
              <a:t>PRCL to bear all costs of Operation &amp; Maintenance for purpose of freight train services on this line.</a:t>
            </a:r>
          </a:p>
          <a:p>
            <a:pPr algn="just">
              <a:lnSpc>
                <a:spcPct val="200000"/>
              </a:lnSpc>
              <a:buFont typeface="Wingdings" panose="05000000000000000000" pitchFamily="2" charset="2"/>
              <a:buChar char="Ø"/>
              <a:defRPr/>
            </a:pPr>
            <a:r>
              <a:rPr lang="en-US" sz="2100" b="1" dirty="0"/>
              <a:t>Cost of infrastructure for passenger services is not to be borne by PRCL.</a:t>
            </a:r>
          </a:p>
          <a:p>
            <a:pPr algn="just">
              <a:lnSpc>
                <a:spcPct val="200000"/>
              </a:lnSpc>
              <a:buFont typeface="Wingdings" panose="05000000000000000000" pitchFamily="2" charset="2"/>
              <a:buChar char="Ø"/>
              <a:defRPr/>
            </a:pPr>
            <a:r>
              <a:rPr lang="en-US" sz="2100" b="1" dirty="0"/>
              <a:t>MOR, at their cost, have right to run equivalent number of passenger services as on Meter Gauge (before the gauge conversion project was taken in hand by PRCL) without any access charge to PRCL. However, new service  will require prior permission from PRCL.</a:t>
            </a:r>
          </a:p>
        </p:txBody>
      </p:sp>
      <p:sp>
        <p:nvSpPr>
          <p:cNvPr id="32772"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8A776C11-7F1A-43F8-BA4F-BD31640B4DC8}" type="slidenum">
              <a:rPr lang="en-US" altLang="en-US">
                <a:solidFill>
                  <a:schemeClr val="tx1"/>
                </a:solidFill>
                <a:latin typeface="Arial" panose="020B0604020202020204" pitchFamily="34" charset="0"/>
              </a:rPr>
              <a:pPr>
                <a:spcBef>
                  <a:spcPct val="0"/>
                </a:spcBef>
                <a:buClrTx/>
                <a:buSzTx/>
                <a:buFontTx/>
                <a:buNone/>
              </a:pPr>
              <a:t>12</a:t>
            </a:fld>
            <a:endParaRPr lang="en-US" altLang="en-US" dirty="0">
              <a:solidFill>
                <a:schemeClr val="tx1"/>
              </a:solidFill>
              <a:latin typeface="Arial" panose="020B0604020202020204" pitchFamily="34" charset="0"/>
            </a:endParaRPr>
          </a:p>
        </p:txBody>
      </p:sp>
      <p:pic>
        <p:nvPicPr>
          <p:cNvPr id="5"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5255" y="5810"/>
            <a:ext cx="1076745" cy="89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413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26"/>
          <p:cNvSpPr>
            <a:spLocks noGrp="1" noChangeArrowheads="1"/>
          </p:cNvSpPr>
          <p:nvPr>
            <p:ph type="title"/>
          </p:nvPr>
        </p:nvSpPr>
        <p:spPr>
          <a:xfrm>
            <a:off x="533400" y="274638"/>
            <a:ext cx="9677400" cy="792162"/>
          </a:xfrm>
        </p:spPr>
        <p:txBody>
          <a:bodyPr rtlCol="0">
            <a:noAutofit/>
          </a:bodyPr>
          <a:lstStyle/>
          <a:p>
            <a:pPr>
              <a:defRPr/>
            </a:pPr>
            <a:r>
              <a:rPr lang="en-US" sz="3200" b="1" dirty="0"/>
              <a:t>TRANSPORTATION AND TRAFFIC GUARANTEE AGREEMENT</a:t>
            </a:r>
          </a:p>
        </p:txBody>
      </p:sp>
      <p:sp>
        <p:nvSpPr>
          <p:cNvPr id="10244" name="Rectangle 1027"/>
          <p:cNvSpPr>
            <a:spLocks noGrp="1" noChangeArrowheads="1"/>
          </p:cNvSpPr>
          <p:nvPr>
            <p:ph idx="1"/>
          </p:nvPr>
        </p:nvSpPr>
        <p:spPr>
          <a:xfrm>
            <a:off x="444500" y="1358900"/>
            <a:ext cx="11747500" cy="5626100"/>
          </a:xfrm>
        </p:spPr>
        <p:txBody>
          <a:bodyPr rtlCol="0">
            <a:noAutofit/>
          </a:bodyPr>
          <a:lstStyle/>
          <a:p>
            <a:pPr algn="just">
              <a:lnSpc>
                <a:spcPct val="150000"/>
              </a:lnSpc>
              <a:buFont typeface="Wingdings" panose="05000000000000000000" pitchFamily="2" charset="2"/>
              <a:buChar char="Ø"/>
              <a:defRPr/>
            </a:pPr>
            <a:r>
              <a:rPr lang="en-US" sz="1800" b="1" dirty="0"/>
              <a:t>GPPL guarantees to PRCL of minimum quantity of cargo i.e.</a:t>
            </a:r>
          </a:p>
          <a:p>
            <a:pPr lvl="1" algn="just">
              <a:lnSpc>
                <a:spcPct val="150000"/>
              </a:lnSpc>
              <a:buFont typeface="Wingdings" panose="05000000000000000000" pitchFamily="2" charset="2"/>
              <a:buChar char="§"/>
              <a:defRPr/>
            </a:pPr>
            <a:r>
              <a:rPr lang="en-US" sz="1600" b="1" dirty="0"/>
              <a:t>1 million ton for the 1st year (2003-04) of operations, </a:t>
            </a:r>
          </a:p>
          <a:p>
            <a:pPr lvl="1" algn="just">
              <a:lnSpc>
                <a:spcPct val="150000"/>
              </a:lnSpc>
              <a:buFont typeface="Wingdings" panose="05000000000000000000" pitchFamily="2" charset="2"/>
              <a:buChar char="§"/>
              <a:defRPr/>
            </a:pPr>
            <a:r>
              <a:rPr lang="en-US" sz="1600" b="1" dirty="0"/>
              <a:t>2 million </a:t>
            </a:r>
            <a:r>
              <a:rPr lang="en-US" sz="1600" b="1" dirty="0" err="1"/>
              <a:t>tonne</a:t>
            </a:r>
            <a:r>
              <a:rPr lang="en-US" sz="1600" b="1" dirty="0"/>
              <a:t> in the 2nd year, and</a:t>
            </a:r>
          </a:p>
          <a:p>
            <a:pPr lvl="1" algn="just">
              <a:lnSpc>
                <a:spcPct val="150000"/>
              </a:lnSpc>
              <a:buFont typeface="Wingdings" panose="05000000000000000000" pitchFamily="2" charset="2"/>
              <a:buChar char="§"/>
              <a:defRPr/>
            </a:pPr>
            <a:r>
              <a:rPr lang="en-US" sz="1600" b="1" dirty="0"/>
              <a:t>3 million </a:t>
            </a:r>
            <a:r>
              <a:rPr lang="en-US" sz="1600" b="1" dirty="0" err="1"/>
              <a:t>tonne</a:t>
            </a:r>
            <a:r>
              <a:rPr lang="en-US" sz="1600" b="1" dirty="0"/>
              <a:t> in the 3rd year onwards.</a:t>
            </a:r>
          </a:p>
          <a:p>
            <a:pPr algn="just">
              <a:lnSpc>
                <a:spcPct val="150000"/>
              </a:lnSpc>
              <a:buFont typeface="Wingdings" panose="05000000000000000000" pitchFamily="2" charset="2"/>
              <a:buChar char="Ø"/>
              <a:defRPr/>
            </a:pPr>
            <a:r>
              <a:rPr lang="en-US" sz="1800" b="1" dirty="0"/>
              <a:t>Shortfall in traffic: GPPL will pay apportioned freight taking the average prevailing rate of freight per ton km on IR.</a:t>
            </a:r>
          </a:p>
          <a:p>
            <a:pPr algn="just">
              <a:lnSpc>
                <a:spcPct val="150000"/>
              </a:lnSpc>
              <a:buFont typeface="Wingdings" panose="05000000000000000000" pitchFamily="2" charset="2"/>
              <a:buChar char="Ø"/>
              <a:defRPr/>
            </a:pPr>
            <a:r>
              <a:rPr lang="en-US" sz="1800" b="1" dirty="0"/>
              <a:t>Western Railway guarantees to PRCL supply of sufficient rolling Stock for evacuation of cargo from port (within a maximum period of 240 </a:t>
            </a:r>
            <a:r>
              <a:rPr lang="en-US" sz="1800" b="1" dirty="0" err="1"/>
              <a:t>Hrs</a:t>
            </a:r>
            <a:r>
              <a:rPr lang="en-US" sz="1800" b="1" dirty="0"/>
              <a:t>).</a:t>
            </a:r>
          </a:p>
          <a:p>
            <a:pPr algn="just">
              <a:lnSpc>
                <a:spcPct val="150000"/>
              </a:lnSpc>
              <a:buFont typeface="Wingdings" panose="05000000000000000000" pitchFamily="2" charset="2"/>
              <a:buChar char="Ø"/>
              <a:defRPr/>
            </a:pPr>
            <a:r>
              <a:rPr lang="en-US" sz="1800" b="1" dirty="0"/>
              <a:t>For shortfall in wagon supply, WR is to give credit to PRCL of freight tonnage that would have accrued to PRCL had wagons been supplied in time.</a:t>
            </a:r>
          </a:p>
        </p:txBody>
      </p:sp>
      <p:sp>
        <p:nvSpPr>
          <p:cNvPr id="32772"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8A776C11-7F1A-43F8-BA4F-BD31640B4DC8}" type="slidenum">
              <a:rPr lang="en-US" altLang="en-US">
                <a:solidFill>
                  <a:schemeClr val="tx1"/>
                </a:solidFill>
                <a:latin typeface="Arial" panose="020B0604020202020204" pitchFamily="34" charset="0"/>
              </a:rPr>
              <a:pPr>
                <a:spcBef>
                  <a:spcPct val="0"/>
                </a:spcBef>
                <a:buClrTx/>
                <a:buSzTx/>
                <a:buFontTx/>
                <a:buNone/>
              </a:pPr>
              <a:t>13</a:t>
            </a:fld>
            <a:endParaRPr lang="en-US" altLang="en-US" dirty="0">
              <a:solidFill>
                <a:schemeClr val="tx1"/>
              </a:solidFill>
              <a:latin typeface="Arial" panose="020B0604020202020204" pitchFamily="34" charset="0"/>
            </a:endParaRPr>
          </a:p>
        </p:txBody>
      </p:sp>
      <p:pic>
        <p:nvPicPr>
          <p:cNvPr id="5"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5255" y="5810"/>
            <a:ext cx="1076745" cy="89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091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241300" y="295729"/>
            <a:ext cx="9144000" cy="990600"/>
          </a:xfrm>
        </p:spPr>
        <p:txBody>
          <a:bodyPr rtlCol="0">
            <a:normAutofit/>
          </a:bodyPr>
          <a:lstStyle/>
          <a:p>
            <a:pPr>
              <a:defRPr/>
            </a:pPr>
            <a:r>
              <a:rPr lang="en-US" sz="3200" b="1" dirty="0"/>
              <a:t>Operation &amp; Maintenance Agreement</a:t>
            </a:r>
          </a:p>
        </p:txBody>
      </p:sp>
      <p:sp>
        <p:nvSpPr>
          <p:cNvPr id="17412" name="Rectangle 3"/>
          <p:cNvSpPr>
            <a:spLocks noGrp="1" noChangeArrowheads="1"/>
          </p:cNvSpPr>
          <p:nvPr>
            <p:ph idx="1"/>
          </p:nvPr>
        </p:nvSpPr>
        <p:spPr>
          <a:xfrm>
            <a:off x="711200" y="1219200"/>
            <a:ext cx="10934700" cy="5448300"/>
          </a:xfrm>
        </p:spPr>
        <p:txBody>
          <a:bodyPr rtlCol="0">
            <a:normAutofit/>
          </a:bodyPr>
          <a:lstStyle/>
          <a:p>
            <a:pPr algn="just">
              <a:lnSpc>
                <a:spcPct val="150000"/>
              </a:lnSpc>
              <a:buFont typeface="Wingdings" panose="05000000000000000000" pitchFamily="2" charset="2"/>
              <a:buChar char="Ø"/>
              <a:defRPr/>
            </a:pPr>
            <a:r>
              <a:rPr lang="en-US" b="1" dirty="0"/>
              <a:t>PRCL to pay wagon and loco hire charges without the element of interest. </a:t>
            </a:r>
          </a:p>
          <a:p>
            <a:pPr algn="just">
              <a:lnSpc>
                <a:spcPct val="150000"/>
              </a:lnSpc>
              <a:buFont typeface="Wingdings" panose="05000000000000000000" pitchFamily="2" charset="2"/>
              <a:buChar char="Ø"/>
              <a:defRPr/>
            </a:pPr>
            <a:r>
              <a:rPr lang="en-US" b="1" dirty="0"/>
              <a:t>Mechanized maintenance of railway assets on the lines of KONKAN Railway.</a:t>
            </a:r>
          </a:p>
          <a:p>
            <a:pPr algn="just">
              <a:lnSpc>
                <a:spcPct val="150000"/>
              </a:lnSpc>
              <a:buFont typeface="Wingdings" panose="05000000000000000000" pitchFamily="2" charset="2"/>
              <a:buChar char="Ø"/>
              <a:defRPr/>
            </a:pPr>
            <a:r>
              <a:rPr lang="en-US" b="1" dirty="0"/>
              <a:t>O&amp;M costs consists of - </a:t>
            </a:r>
          </a:p>
          <a:p>
            <a:pPr marL="742950" lvl="2" indent="-342900" algn="just">
              <a:lnSpc>
                <a:spcPct val="150000"/>
              </a:lnSpc>
              <a:buFont typeface="Wingdings" panose="05000000000000000000" pitchFamily="2" charset="2"/>
              <a:buChar char="Ø"/>
              <a:defRPr/>
            </a:pPr>
            <a:r>
              <a:rPr lang="en-US" sz="1800" b="1" dirty="0"/>
              <a:t>Cost of Railway staff posted on PRCL (Only for freight operation).</a:t>
            </a:r>
          </a:p>
          <a:p>
            <a:pPr marL="742950" lvl="2" indent="-342900" algn="just">
              <a:lnSpc>
                <a:spcPct val="150000"/>
              </a:lnSpc>
              <a:buFont typeface="Wingdings" panose="05000000000000000000" pitchFamily="2" charset="2"/>
              <a:buChar char="Ø"/>
              <a:defRPr/>
            </a:pPr>
            <a:r>
              <a:rPr lang="en-US" sz="1800" b="1" dirty="0"/>
              <a:t>Cost of material required for maintenance of assets.</a:t>
            </a:r>
          </a:p>
          <a:p>
            <a:pPr marL="742950" lvl="2" indent="-342900" algn="just">
              <a:lnSpc>
                <a:spcPct val="150000"/>
              </a:lnSpc>
              <a:buFont typeface="Wingdings" panose="05000000000000000000" pitchFamily="2" charset="2"/>
              <a:buChar char="Ø"/>
              <a:defRPr/>
            </a:pPr>
            <a:r>
              <a:rPr lang="en-US" sz="1800" b="1" dirty="0"/>
              <a:t>Variable cost of train operation such as wagon / loco hire charge, cost of crew, fuel etc.</a:t>
            </a:r>
          </a:p>
          <a:p>
            <a:pPr marL="742950" lvl="2" indent="-342900" algn="just">
              <a:lnSpc>
                <a:spcPct val="150000"/>
              </a:lnSpc>
              <a:buFont typeface="Wingdings" panose="05000000000000000000" pitchFamily="2" charset="2"/>
              <a:buChar char="Ø"/>
              <a:defRPr/>
            </a:pPr>
            <a:r>
              <a:rPr lang="en-US" sz="1800" b="1" dirty="0"/>
              <a:t>Direct &amp; indirect charges, not covered under above, such as pensionary benefits, medical, RPF, etc.</a:t>
            </a:r>
          </a:p>
        </p:txBody>
      </p:sp>
      <p:sp>
        <p:nvSpPr>
          <p:cNvPr id="38916"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4F1F40D0-3574-4979-9C0A-CF400F04AEAD}" type="slidenum">
              <a:rPr lang="en-US" altLang="en-US">
                <a:solidFill>
                  <a:schemeClr val="tx1"/>
                </a:solidFill>
                <a:latin typeface="Arial" panose="020B0604020202020204" pitchFamily="34" charset="0"/>
              </a:rPr>
              <a:pPr>
                <a:spcBef>
                  <a:spcPct val="0"/>
                </a:spcBef>
                <a:buClrTx/>
                <a:buSzTx/>
                <a:buFontTx/>
                <a:buNone/>
              </a:pPr>
              <a:t>14</a:t>
            </a:fld>
            <a:endParaRPr lang="en-US" altLang="en-US">
              <a:solidFill>
                <a:schemeClr val="tx1"/>
              </a:solidFill>
              <a:latin typeface="Arial" panose="020B0604020202020204" pitchFamily="34" charset="0"/>
            </a:endParaRPr>
          </a:p>
        </p:txBody>
      </p:sp>
      <p:pic>
        <p:nvPicPr>
          <p:cNvPr id="6"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5255" y="5810"/>
            <a:ext cx="1076745" cy="89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780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1689100" y="1722437"/>
            <a:ext cx="8229600" cy="5135563"/>
          </a:xfrm>
        </p:spPr>
        <p:txBody>
          <a:bodyPr rtlCol="0">
            <a:normAutofit/>
          </a:bodyPr>
          <a:lstStyle/>
          <a:p>
            <a:pPr>
              <a:buFont typeface="Arial" charset="0"/>
              <a:buChar char="•"/>
              <a:defRPr/>
            </a:pPr>
            <a:endParaRPr lang="en-US" b="1" dirty="0"/>
          </a:p>
          <a:p>
            <a:pPr>
              <a:buFont typeface="Arial" charset="0"/>
              <a:buChar char="•"/>
              <a:defRPr/>
            </a:pPr>
            <a:endParaRPr lang="en-US" b="1" dirty="0"/>
          </a:p>
          <a:p>
            <a:pPr>
              <a:buFont typeface="Arial" charset="0"/>
              <a:buChar char="•"/>
              <a:defRPr/>
            </a:pPr>
            <a:endParaRPr lang="en-US" b="1" dirty="0"/>
          </a:p>
          <a:p>
            <a:pPr algn="ctr">
              <a:spcBef>
                <a:spcPct val="0"/>
              </a:spcBef>
              <a:buNone/>
              <a:defRPr/>
            </a:pPr>
            <a:r>
              <a:rPr lang="en-US" sz="6000" b="1" dirty="0"/>
              <a:t>THANK YOU</a:t>
            </a:r>
          </a:p>
          <a:p>
            <a:pPr>
              <a:buFont typeface="Arial" charset="0"/>
              <a:buChar char="•"/>
              <a:defRPr/>
            </a:pPr>
            <a:endParaRPr lang="en-US" b="1" dirty="0"/>
          </a:p>
        </p:txBody>
      </p:sp>
      <p:pic>
        <p:nvPicPr>
          <p:cNvPr id="3"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5255" y="5810"/>
            <a:ext cx="1076745" cy="89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436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916" y="204071"/>
            <a:ext cx="9404723" cy="1400530"/>
          </a:xfrm>
        </p:spPr>
        <p:txBody>
          <a:bodyPr/>
          <a:lstStyle/>
          <a:p>
            <a:pPr algn="ctr"/>
            <a:r>
              <a:rPr lang="en-US" sz="4800" b="1" u="sng" dirty="0"/>
              <a:t>Contents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0382702"/>
              </p:ext>
            </p:extLst>
          </p:nvPr>
        </p:nvGraphicFramePr>
        <p:xfrm>
          <a:off x="875201" y="1458104"/>
          <a:ext cx="10046799" cy="5006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5"/>
          <p:cNvSpPr>
            <a:spLocks noGrp="1" noChangeArrowheads="1"/>
          </p:cNvSpPr>
          <p:nvPr>
            <p:ph type="sldNum" sz="quarter" idx="12"/>
          </p:nvPr>
        </p:nvSpPr>
        <p:spPr bwMode="auto">
          <a:xfrm>
            <a:off x="10352540" y="295729"/>
            <a:ext cx="838199" cy="767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28EAAFA7-9A2C-4498-912A-160532ECD48C}" type="slidenum">
              <a:rPr lang="en-US" altLang="en-US">
                <a:solidFill>
                  <a:schemeClr val="tx1"/>
                </a:solidFill>
                <a:latin typeface="Arial" panose="020B0604020202020204" pitchFamily="34" charset="0"/>
              </a:rPr>
              <a:pPr>
                <a:spcBef>
                  <a:spcPct val="0"/>
                </a:spcBef>
                <a:buClrTx/>
                <a:buSzTx/>
                <a:buFontTx/>
                <a:buNone/>
              </a:pPr>
              <a:t>2</a:t>
            </a:fld>
            <a:endParaRPr lang="en-US" altLang="en-US" dirty="0">
              <a:solidFill>
                <a:schemeClr val="tx1"/>
              </a:solidFill>
              <a:latin typeface="Arial" panose="020B0604020202020204" pitchFamily="34" charset="0"/>
            </a:endParaRPr>
          </a:p>
        </p:txBody>
      </p:sp>
      <p:pic>
        <p:nvPicPr>
          <p:cNvPr id="5" name="Picture 2" desc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15255" y="5810"/>
            <a:ext cx="1076745" cy="89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8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1"/>
                </a:solidFill>
              </a:rPr>
              <a:t>More than 2 decades of growth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9523670"/>
              </p:ext>
            </p:extLst>
          </p:nvPr>
        </p:nvGraphicFramePr>
        <p:xfrm>
          <a:off x="200026" y="1276351"/>
          <a:ext cx="11649074" cy="5400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342425" y="1512231"/>
            <a:ext cx="1051400" cy="1093424"/>
            <a:chOff x="844530" y="19050"/>
            <a:chExt cx="1051400" cy="1093424"/>
          </a:xfrm>
        </p:grpSpPr>
        <p:sp>
          <p:nvSpPr>
            <p:cNvPr id="6" name="Oval 5"/>
            <p:cNvSpPr/>
            <p:nvPr/>
          </p:nvSpPr>
          <p:spPr>
            <a:xfrm>
              <a:off x="844530" y="19050"/>
              <a:ext cx="1051400" cy="109342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p:cNvSpPr txBox="1"/>
            <p:nvPr/>
          </p:nvSpPr>
          <p:spPr>
            <a:xfrm>
              <a:off x="950737" y="180788"/>
              <a:ext cx="880736" cy="8729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a:t>Year 1996 </a:t>
              </a:r>
              <a:endParaRPr lang="en-US" sz="2100" kern="1200" dirty="0"/>
            </a:p>
          </p:txBody>
        </p:sp>
      </p:grpSp>
      <p:grpSp>
        <p:nvGrpSpPr>
          <p:cNvPr id="8" name="Group 7"/>
          <p:cNvGrpSpPr/>
          <p:nvPr/>
        </p:nvGrpSpPr>
        <p:grpSpPr>
          <a:xfrm>
            <a:off x="355125" y="3562638"/>
            <a:ext cx="1070450" cy="1053712"/>
            <a:chOff x="825480" y="0"/>
            <a:chExt cx="1070450" cy="1053712"/>
          </a:xfrm>
        </p:grpSpPr>
        <p:sp>
          <p:nvSpPr>
            <p:cNvPr id="9" name="Oval 8"/>
            <p:cNvSpPr/>
            <p:nvPr/>
          </p:nvSpPr>
          <p:spPr>
            <a:xfrm>
              <a:off x="825480" y="0"/>
              <a:ext cx="1070450" cy="105371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4"/>
            <p:cNvSpPr txBox="1"/>
            <p:nvPr/>
          </p:nvSpPr>
          <p:spPr>
            <a:xfrm>
              <a:off x="939146" y="120568"/>
              <a:ext cx="840418" cy="8729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a:t>Year 1999 </a:t>
              </a:r>
              <a:endParaRPr lang="en-US" sz="2100" kern="1200" dirty="0"/>
            </a:p>
          </p:txBody>
        </p:sp>
      </p:grpSp>
      <p:grpSp>
        <p:nvGrpSpPr>
          <p:cNvPr id="11" name="Group 10"/>
          <p:cNvGrpSpPr/>
          <p:nvPr/>
        </p:nvGrpSpPr>
        <p:grpSpPr>
          <a:xfrm>
            <a:off x="342900" y="5397499"/>
            <a:ext cx="1152525" cy="1168401"/>
            <a:chOff x="873105" y="31601"/>
            <a:chExt cx="994250" cy="1069736"/>
          </a:xfrm>
        </p:grpSpPr>
        <p:sp>
          <p:nvSpPr>
            <p:cNvPr id="12" name="Oval 11"/>
            <p:cNvSpPr/>
            <p:nvPr/>
          </p:nvSpPr>
          <p:spPr>
            <a:xfrm>
              <a:off x="873105" y="57150"/>
              <a:ext cx="994250" cy="104418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4"/>
            <p:cNvSpPr txBox="1"/>
            <p:nvPr/>
          </p:nvSpPr>
          <p:spPr>
            <a:xfrm>
              <a:off x="922162" y="31601"/>
              <a:ext cx="918836" cy="10697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b="1" kern="1200" dirty="0"/>
                <a:t>Year 2000 </a:t>
              </a:r>
              <a:endParaRPr lang="en-US" sz="2100" kern="1200" dirty="0"/>
            </a:p>
          </p:txBody>
        </p:sp>
      </p:grpSp>
      <p:sp>
        <p:nvSpPr>
          <p:cNvPr id="14" name="Slide Number Placeholder 5"/>
          <p:cNvSpPr>
            <a:spLocks noGrp="1" noChangeArrowheads="1"/>
          </p:cNvSpPr>
          <p:nvPr>
            <p:ph type="sldNum" sz="quarter" idx="12"/>
          </p:nvPr>
        </p:nvSpPr>
        <p:spPr bwMode="auto">
          <a:xfrm>
            <a:off x="10352540" y="295729"/>
            <a:ext cx="838199" cy="767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28EAAFA7-9A2C-4498-912A-160532ECD48C}" type="slidenum">
              <a:rPr lang="en-US" altLang="en-US">
                <a:solidFill>
                  <a:schemeClr val="tx1"/>
                </a:solidFill>
                <a:latin typeface="Arial" panose="020B0604020202020204" pitchFamily="34" charset="0"/>
              </a:rPr>
              <a:pPr>
                <a:spcBef>
                  <a:spcPct val="0"/>
                </a:spcBef>
                <a:buClrTx/>
                <a:buSzTx/>
                <a:buFontTx/>
                <a:buNone/>
              </a:pPr>
              <a:t>3</a:t>
            </a:fld>
            <a:endParaRPr lang="en-US" altLang="en-US">
              <a:solidFill>
                <a:schemeClr val="tx1"/>
              </a:solidFill>
              <a:latin typeface="Arial" panose="020B0604020202020204" pitchFamily="34" charset="0"/>
            </a:endParaRPr>
          </a:p>
        </p:txBody>
      </p:sp>
      <p:pic>
        <p:nvPicPr>
          <p:cNvPr id="15" name="Picture 2" desc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15255" y="5810"/>
            <a:ext cx="1076745" cy="89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920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29038" y="295729"/>
            <a:ext cx="10577061" cy="990600"/>
          </a:xfrm>
        </p:spPr>
        <p:txBody>
          <a:bodyPr vert="horz" lIns="91440" tIns="45720" rIns="91440" bIns="45720" rtlCol="0" anchor="t">
            <a:noAutofit/>
          </a:bodyPr>
          <a:lstStyle/>
          <a:p>
            <a:r>
              <a:rPr lang="en-US" sz="4400" b="1" dirty="0"/>
              <a:t>PRCL - A Joint Venture (JV) Company</a:t>
            </a:r>
          </a:p>
        </p:txBody>
      </p:sp>
      <p:sp>
        <p:nvSpPr>
          <p:cNvPr id="7172" name="Rectangle 3"/>
          <p:cNvSpPr>
            <a:spLocks noGrp="1" noChangeArrowheads="1"/>
          </p:cNvSpPr>
          <p:nvPr>
            <p:ph idx="1"/>
          </p:nvPr>
        </p:nvSpPr>
        <p:spPr>
          <a:xfrm>
            <a:off x="876300" y="1219200"/>
            <a:ext cx="10687050" cy="5181600"/>
          </a:xfrm>
          <a:blipFill rotWithShape="0">
            <a:blip r:embed="rId2">
              <a:duotone>
                <a:schemeClr val="bg2">
                  <a:shade val="69000"/>
                  <a:hueMod val="108000"/>
                  <a:satMod val="164000"/>
                  <a:lumMod val="74000"/>
                </a:schemeClr>
                <a:schemeClr val="bg2">
                  <a:tint val="96000"/>
                  <a:hueMod val="88000"/>
                  <a:satMod val="140000"/>
                  <a:lumMod val="132000"/>
                </a:schemeClr>
              </a:duotone>
            </a:blip>
            <a:stretch>
              <a:fillRect l="-5687" t="-24972" r="-1620" b="-7381"/>
            </a:stretch>
          </a:blipFill>
        </p:spPr>
        <p:txBody>
          <a:bodyPr vert="horz" lIns="91440" tIns="45720" rIns="91440" bIns="45720" rtlCol="0">
            <a:normAutofit fontScale="92500" lnSpcReduction="10000"/>
          </a:bodyPr>
          <a:lstStyle/>
          <a:p>
            <a:pPr algn="just">
              <a:lnSpc>
                <a:spcPct val="200000"/>
              </a:lnSpc>
              <a:buFont typeface="Wingdings" panose="05000000000000000000" pitchFamily="2" charset="2"/>
              <a:buChar char="Ø"/>
            </a:pPr>
            <a:r>
              <a:rPr lang="en-US" b="1" dirty="0"/>
              <a:t>First JV on PPP (Public Private Partnership) model of Indian Railways</a:t>
            </a:r>
          </a:p>
          <a:p>
            <a:pPr algn="just">
              <a:lnSpc>
                <a:spcPct val="200000"/>
              </a:lnSpc>
              <a:buFont typeface="Wingdings" panose="05000000000000000000" pitchFamily="2" charset="2"/>
              <a:buChar char="Ø"/>
            </a:pPr>
            <a:r>
              <a:rPr lang="en-US" b="1" dirty="0"/>
              <a:t>Public - Ministry of Railways (</a:t>
            </a:r>
            <a:r>
              <a:rPr lang="en-US" b="1" dirty="0" err="1"/>
              <a:t>MoR</a:t>
            </a:r>
            <a:r>
              <a:rPr lang="en-US" b="1" dirty="0"/>
              <a:t>) and Private - Gujarat Pipavav Port Limited (GPPL) Participation  with 50 - 50  equity.</a:t>
            </a:r>
          </a:p>
          <a:p>
            <a:pPr algn="just">
              <a:lnSpc>
                <a:spcPct val="200000"/>
              </a:lnSpc>
              <a:buFont typeface="Wingdings" panose="05000000000000000000" pitchFamily="2" charset="2"/>
              <a:buChar char="Ø"/>
            </a:pPr>
            <a:r>
              <a:rPr lang="en-US" b="1" dirty="0"/>
              <a:t>Defined Objectives - To construct, Operate and Maintain BG rail line to serve Port  of Pipavav (APM Terminals, Pipavav).</a:t>
            </a:r>
          </a:p>
          <a:p>
            <a:pPr algn="just">
              <a:lnSpc>
                <a:spcPct val="200000"/>
              </a:lnSpc>
              <a:buFont typeface="Wingdings" panose="05000000000000000000" pitchFamily="2" charset="2"/>
              <a:buChar char="Ø"/>
            </a:pPr>
            <a:r>
              <a:rPr lang="en-US" b="1" dirty="0"/>
              <a:t>Board of Directors with 50 – 50 representation from </a:t>
            </a:r>
            <a:r>
              <a:rPr lang="en-US" b="1" dirty="0" err="1"/>
              <a:t>MoR</a:t>
            </a:r>
            <a:r>
              <a:rPr lang="en-US" b="1" dirty="0"/>
              <a:t> and GPPL to manage the Company. </a:t>
            </a:r>
          </a:p>
          <a:p>
            <a:pPr algn="just">
              <a:lnSpc>
                <a:spcPct val="200000"/>
              </a:lnSpc>
              <a:buFont typeface="Wingdings" panose="05000000000000000000" pitchFamily="2" charset="2"/>
              <a:buChar char="Ø"/>
            </a:pPr>
            <a:r>
              <a:rPr lang="en-US" b="1" dirty="0"/>
              <a:t>PRCL is not a PSU.</a:t>
            </a:r>
          </a:p>
        </p:txBody>
      </p:sp>
      <p:sp>
        <p:nvSpPr>
          <p:cNvPr id="27652"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28EAAFA7-9A2C-4498-912A-160532ECD48C}" type="slidenum">
              <a:rPr lang="en-US" altLang="en-US">
                <a:solidFill>
                  <a:schemeClr val="tx1"/>
                </a:solidFill>
                <a:latin typeface="Arial" panose="020B0604020202020204" pitchFamily="34" charset="0"/>
              </a:rPr>
              <a:pPr>
                <a:spcBef>
                  <a:spcPct val="0"/>
                </a:spcBef>
                <a:buClrTx/>
                <a:buSzTx/>
                <a:buFontTx/>
                <a:buNone/>
              </a:pPr>
              <a:t>4</a:t>
            </a:fld>
            <a:endParaRPr lang="en-US" altLang="en-US">
              <a:solidFill>
                <a:schemeClr val="tx1"/>
              </a:solidFill>
              <a:latin typeface="Arial" panose="020B0604020202020204" pitchFamily="34" charset="0"/>
            </a:endParaRPr>
          </a:p>
        </p:txBody>
      </p:sp>
      <p:pic>
        <p:nvPicPr>
          <p:cNvPr id="5"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5255" y="5810"/>
            <a:ext cx="1076745" cy="89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495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2EFEDCBF-B117-42FE-BB3D-B783A73890E0}" type="slidenum">
              <a:rPr lang="en-US" altLang="en-US">
                <a:solidFill>
                  <a:schemeClr val="tx1"/>
                </a:solidFill>
                <a:latin typeface="Arial" panose="020B0604020202020204" pitchFamily="34" charset="0"/>
              </a:rPr>
              <a:pPr>
                <a:spcBef>
                  <a:spcPct val="0"/>
                </a:spcBef>
                <a:buClrTx/>
                <a:buSzTx/>
                <a:buFontTx/>
                <a:buNone/>
              </a:pPr>
              <a:t>5</a:t>
            </a:fld>
            <a:endParaRPr lang="en-US" altLang="en-US" dirty="0">
              <a:solidFill>
                <a:schemeClr val="tx1"/>
              </a:solidFill>
              <a:latin typeface="Arial" panose="020B0604020202020204" pitchFamily="34" charset="0"/>
            </a:endParaRPr>
          </a:p>
        </p:txBody>
      </p:sp>
      <p:sp>
        <p:nvSpPr>
          <p:cNvPr id="28676" name="Rectangle 1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5" name="Title 1"/>
          <p:cNvSpPr txBox="1">
            <a:spLocks/>
          </p:cNvSpPr>
          <p:nvPr/>
        </p:nvSpPr>
        <p:spPr>
          <a:xfrm>
            <a:off x="1526882" y="2961737"/>
            <a:ext cx="8825658" cy="183886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b="1" dirty="0"/>
              <a:t>Project Location</a:t>
            </a:r>
          </a:p>
        </p:txBody>
      </p:sp>
      <p:pic>
        <p:nvPicPr>
          <p:cNvPr id="6"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5255" y="5810"/>
            <a:ext cx="1076745" cy="89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49860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Documents and Settings\admin\Desktop\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5255" y="5810"/>
            <a:ext cx="1076745" cy="89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194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847725" y="184272"/>
            <a:ext cx="8229600" cy="990600"/>
          </a:xfrm>
        </p:spPr>
        <p:txBody>
          <a:bodyPr vert="horz" lIns="91440" tIns="45720" rIns="91440" bIns="45720" rtlCol="0" anchor="t">
            <a:noAutofit/>
          </a:bodyPr>
          <a:lstStyle/>
          <a:p>
            <a:r>
              <a:rPr lang="en-US" b="1" dirty="0"/>
              <a:t>PRCL- Project Details</a:t>
            </a:r>
          </a:p>
        </p:txBody>
      </p:sp>
      <p:sp>
        <p:nvSpPr>
          <p:cNvPr id="8196" name="Rectangle 3"/>
          <p:cNvSpPr>
            <a:spLocks noGrp="1" noChangeArrowheads="1"/>
          </p:cNvSpPr>
          <p:nvPr>
            <p:ph idx="1"/>
          </p:nvPr>
        </p:nvSpPr>
        <p:spPr>
          <a:xfrm>
            <a:off x="161925" y="1282689"/>
            <a:ext cx="5181600" cy="5318135"/>
          </a:xfrm>
          <a:ln>
            <a:solidFill>
              <a:srgbClr val="FFC000"/>
            </a:solidFill>
            <a:prstDash val="dash"/>
          </a:ln>
        </p:spPr>
        <p:txBody>
          <a:bodyPr rtlCol="0">
            <a:noAutofit/>
          </a:bodyPr>
          <a:lstStyle/>
          <a:p>
            <a:pPr algn="just">
              <a:lnSpc>
                <a:spcPct val="200000"/>
              </a:lnSpc>
              <a:buFont typeface="Wingdings" panose="05000000000000000000" pitchFamily="2" charset="2"/>
              <a:buChar char="Ø"/>
              <a:defRPr/>
            </a:pPr>
            <a:r>
              <a:rPr lang="en-US" b="1" dirty="0"/>
              <a:t>Located in Saurashtra region of Gujarat State.</a:t>
            </a:r>
          </a:p>
          <a:p>
            <a:pPr algn="just">
              <a:lnSpc>
                <a:spcPct val="200000"/>
              </a:lnSpc>
              <a:buFont typeface="Wingdings" panose="05000000000000000000" pitchFamily="2" charset="2"/>
              <a:buChar char="Ø"/>
              <a:defRPr/>
            </a:pPr>
            <a:r>
              <a:rPr lang="en-US" b="1" dirty="0"/>
              <a:t>About 270 Kms. rail line connecting Surendranagar– Pipavav Port.</a:t>
            </a:r>
          </a:p>
          <a:p>
            <a:pPr algn="just">
              <a:lnSpc>
                <a:spcPct val="200000"/>
              </a:lnSpc>
              <a:buFont typeface="Wingdings" panose="05000000000000000000" pitchFamily="2" charset="2"/>
              <a:buChar char="Ø"/>
              <a:defRPr/>
            </a:pPr>
            <a:r>
              <a:rPr lang="en-US" b="1" dirty="0"/>
              <a:t>Estimated Project cost – Rs. 373 crores.</a:t>
            </a:r>
          </a:p>
          <a:p>
            <a:pPr algn="just">
              <a:lnSpc>
                <a:spcPct val="200000"/>
              </a:lnSpc>
              <a:buFont typeface="Wingdings" panose="05000000000000000000" pitchFamily="2" charset="2"/>
              <a:buChar char="Ø"/>
              <a:defRPr/>
            </a:pPr>
            <a:r>
              <a:rPr lang="en-US" b="1" dirty="0"/>
              <a:t>Funding of Project : Equity- Rs.196 crores and Debt-Rs.177 crore.</a:t>
            </a:r>
          </a:p>
        </p:txBody>
      </p:sp>
      <p:sp>
        <p:nvSpPr>
          <p:cNvPr id="3072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48A86BED-A662-4FD5-95BA-2B3D9EDCB77F}" type="slidenum">
              <a:rPr lang="en-US" altLang="en-US">
                <a:solidFill>
                  <a:schemeClr val="tx1"/>
                </a:solidFill>
                <a:latin typeface="Arial" panose="020B0604020202020204" pitchFamily="34" charset="0"/>
              </a:rPr>
              <a:pPr>
                <a:spcBef>
                  <a:spcPct val="0"/>
                </a:spcBef>
                <a:buClrTx/>
                <a:buSzTx/>
                <a:buFontTx/>
                <a:buNone/>
              </a:pPr>
              <a:t>7</a:t>
            </a:fld>
            <a:endParaRPr lang="en-US" altLang="en-US" dirty="0">
              <a:solidFill>
                <a:schemeClr val="tx1"/>
              </a:solidFill>
              <a:latin typeface="Arial" panose="020B0604020202020204" pitchFamily="34" charset="0"/>
            </a:endParaRPr>
          </a:p>
        </p:txBody>
      </p:sp>
      <p:sp>
        <p:nvSpPr>
          <p:cNvPr id="2" name="Rectangle 1"/>
          <p:cNvSpPr/>
          <p:nvPr/>
        </p:nvSpPr>
        <p:spPr>
          <a:xfrm>
            <a:off x="6029325" y="1282690"/>
            <a:ext cx="5161414" cy="5232202"/>
          </a:xfrm>
          <a:prstGeom prst="rect">
            <a:avLst/>
          </a:prstGeom>
          <a:ln>
            <a:solidFill>
              <a:srgbClr val="FFC000"/>
            </a:solidFill>
            <a:prstDash val="dashDot"/>
          </a:ln>
        </p:spPr>
        <p:txBody>
          <a:bodyPr wrap="square">
            <a:spAutoFit/>
          </a:bodyPr>
          <a:lstStyle/>
          <a:p>
            <a:pPr marL="342900" indent="-342900" algn="just">
              <a:lnSpc>
                <a:spcPct val="200000"/>
              </a:lnSpc>
              <a:buFont typeface="Wingdings" panose="05000000000000000000" pitchFamily="2" charset="2"/>
              <a:buChar char="Ø"/>
              <a:defRPr/>
            </a:pPr>
            <a:r>
              <a:rPr lang="en-US" sz="2000" b="1" dirty="0"/>
              <a:t>Construction of rail line by WR. Time taken – 1 year.</a:t>
            </a:r>
          </a:p>
          <a:p>
            <a:pPr marL="342900" indent="-342900" algn="just">
              <a:lnSpc>
                <a:spcPct val="200000"/>
              </a:lnSpc>
              <a:buFont typeface="Wingdings" panose="05000000000000000000" pitchFamily="2" charset="2"/>
              <a:buChar char="Ø"/>
              <a:defRPr/>
            </a:pPr>
            <a:r>
              <a:rPr lang="en-US" sz="2000" b="1" dirty="0"/>
              <a:t>Project completed in March 2003.</a:t>
            </a:r>
          </a:p>
          <a:p>
            <a:pPr marL="342900" indent="-342900" algn="just">
              <a:lnSpc>
                <a:spcPct val="200000"/>
              </a:lnSpc>
              <a:buFont typeface="Wingdings" panose="05000000000000000000" pitchFamily="2" charset="2"/>
              <a:buChar char="Ø"/>
              <a:defRPr/>
            </a:pPr>
            <a:r>
              <a:rPr lang="en-US" sz="2000" b="1" dirty="0"/>
              <a:t>All construction material procured and supplied by PRCL.</a:t>
            </a:r>
          </a:p>
          <a:p>
            <a:pPr marL="342900" indent="-342900" algn="just">
              <a:lnSpc>
                <a:spcPct val="200000"/>
              </a:lnSpc>
              <a:buFont typeface="Wingdings" panose="05000000000000000000" pitchFamily="2" charset="2"/>
              <a:buChar char="Ø"/>
              <a:defRPr/>
            </a:pPr>
            <a:r>
              <a:rPr lang="en-US" sz="2000" b="1" dirty="0"/>
              <a:t>Line is fit both for passenger and goods train operation.</a:t>
            </a:r>
          </a:p>
          <a:p>
            <a:pPr marL="342900" indent="-342900" algn="just">
              <a:lnSpc>
                <a:spcPct val="200000"/>
              </a:lnSpc>
              <a:buFont typeface="Wingdings" panose="05000000000000000000" pitchFamily="2" charset="2"/>
              <a:buChar char="Ø"/>
              <a:defRPr/>
            </a:pPr>
            <a:endParaRPr lang="en-US" sz="700" b="1" dirty="0"/>
          </a:p>
          <a:p>
            <a:pPr marL="342900" indent="-342900" algn="just">
              <a:lnSpc>
                <a:spcPct val="200000"/>
              </a:lnSpc>
              <a:buFont typeface="Wingdings" panose="05000000000000000000" pitchFamily="2" charset="2"/>
              <a:buChar char="Ø"/>
              <a:defRPr/>
            </a:pPr>
            <a:endParaRPr lang="en-US" sz="2000" b="1" dirty="0"/>
          </a:p>
        </p:txBody>
      </p:sp>
      <p:pic>
        <p:nvPicPr>
          <p:cNvPr id="6"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5255" y="5810"/>
            <a:ext cx="1076745" cy="89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664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847725" y="184272"/>
            <a:ext cx="8229600" cy="990600"/>
          </a:xfrm>
        </p:spPr>
        <p:txBody>
          <a:bodyPr vert="horz" lIns="91440" tIns="45720" rIns="91440" bIns="45720" rtlCol="0" anchor="t">
            <a:noAutofit/>
          </a:bodyPr>
          <a:lstStyle/>
          <a:p>
            <a:r>
              <a:rPr lang="en-US" b="1" dirty="0"/>
              <a:t>PRCL Agreements </a:t>
            </a:r>
          </a:p>
        </p:txBody>
      </p:sp>
      <p:sp>
        <p:nvSpPr>
          <p:cNvPr id="8196" name="Rectangle 3"/>
          <p:cNvSpPr>
            <a:spLocks noGrp="1" noChangeArrowheads="1"/>
          </p:cNvSpPr>
          <p:nvPr>
            <p:ph idx="1"/>
          </p:nvPr>
        </p:nvSpPr>
        <p:spPr>
          <a:xfrm>
            <a:off x="161925" y="1282689"/>
            <a:ext cx="5181600" cy="5318135"/>
          </a:xfrm>
          <a:ln>
            <a:solidFill>
              <a:srgbClr val="FFC000"/>
            </a:solidFill>
            <a:prstDash val="dash"/>
          </a:ln>
        </p:spPr>
        <p:txBody>
          <a:bodyPr rtlCol="0">
            <a:noAutofit/>
          </a:bodyPr>
          <a:lstStyle/>
          <a:p>
            <a:pPr algn="just">
              <a:lnSpc>
                <a:spcPct val="200000"/>
              </a:lnSpc>
              <a:buFont typeface="Wingdings" panose="05000000000000000000" pitchFamily="2" charset="2"/>
              <a:buChar char="Ø"/>
              <a:defRPr/>
            </a:pPr>
            <a:r>
              <a:rPr lang="en-US" sz="1800" b="1" dirty="0"/>
              <a:t>MOU between Ministry of Railways (MOR) &amp; Gujarat </a:t>
            </a:r>
            <a:r>
              <a:rPr lang="en-US" sz="1800" b="1" dirty="0" err="1"/>
              <a:t>Pipavav</a:t>
            </a:r>
            <a:r>
              <a:rPr lang="en-US" sz="1800" b="1" dirty="0"/>
              <a:t> Port Limited (GPPL) – January, 2000.</a:t>
            </a:r>
          </a:p>
          <a:p>
            <a:pPr algn="just">
              <a:lnSpc>
                <a:spcPct val="200000"/>
              </a:lnSpc>
              <a:buFont typeface="Wingdings" panose="05000000000000000000" pitchFamily="2" charset="2"/>
              <a:buChar char="Ø"/>
              <a:defRPr/>
            </a:pPr>
            <a:r>
              <a:rPr lang="en-US" sz="1800" b="1" dirty="0"/>
              <a:t>Shareholder’s Agreement between MOR and GPPL – March, 2001.</a:t>
            </a:r>
          </a:p>
          <a:p>
            <a:pPr algn="just">
              <a:lnSpc>
                <a:spcPct val="200000"/>
              </a:lnSpc>
              <a:buFont typeface="Wingdings" panose="05000000000000000000" pitchFamily="2" charset="2"/>
              <a:buChar char="Ø"/>
              <a:defRPr/>
            </a:pPr>
            <a:r>
              <a:rPr lang="en-US" sz="1800" b="1" dirty="0"/>
              <a:t>Concession &amp; Lease Agreement between MOR and PRCL – June, 2001.</a:t>
            </a:r>
          </a:p>
          <a:p>
            <a:pPr algn="just">
              <a:lnSpc>
                <a:spcPct val="200000"/>
              </a:lnSpc>
              <a:buFont typeface="Wingdings" panose="05000000000000000000" pitchFamily="2" charset="2"/>
              <a:buChar char="Ø"/>
              <a:defRPr/>
            </a:pPr>
            <a:r>
              <a:rPr lang="en-US" sz="1800" b="1" dirty="0"/>
              <a:t>Construction Agreement between PRCL and WR – March, 2002.</a:t>
            </a:r>
          </a:p>
        </p:txBody>
      </p:sp>
      <p:sp>
        <p:nvSpPr>
          <p:cNvPr id="3072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48A86BED-A662-4FD5-95BA-2B3D9EDCB77F}" type="slidenum">
              <a:rPr lang="en-US" altLang="en-US">
                <a:solidFill>
                  <a:schemeClr val="tx1"/>
                </a:solidFill>
                <a:latin typeface="Arial" panose="020B0604020202020204" pitchFamily="34" charset="0"/>
              </a:rPr>
              <a:pPr>
                <a:spcBef>
                  <a:spcPct val="0"/>
                </a:spcBef>
                <a:buClrTx/>
                <a:buSzTx/>
                <a:buFontTx/>
                <a:buNone/>
              </a:pPr>
              <a:t>8</a:t>
            </a:fld>
            <a:endParaRPr lang="en-US" altLang="en-US" dirty="0">
              <a:solidFill>
                <a:schemeClr val="tx1"/>
              </a:solidFill>
              <a:latin typeface="Arial" panose="020B0604020202020204" pitchFamily="34" charset="0"/>
            </a:endParaRPr>
          </a:p>
        </p:txBody>
      </p:sp>
      <p:sp>
        <p:nvSpPr>
          <p:cNvPr id="2" name="Rectangle 1"/>
          <p:cNvSpPr/>
          <p:nvPr/>
        </p:nvSpPr>
        <p:spPr>
          <a:xfrm>
            <a:off x="6029324" y="1282690"/>
            <a:ext cx="5286375" cy="5262979"/>
          </a:xfrm>
          <a:prstGeom prst="rect">
            <a:avLst/>
          </a:prstGeom>
          <a:ln>
            <a:solidFill>
              <a:srgbClr val="FFC000"/>
            </a:solidFill>
            <a:prstDash val="dashDot"/>
          </a:ln>
        </p:spPr>
        <p:txBody>
          <a:bodyPr wrap="square">
            <a:spAutoFit/>
          </a:bodyPr>
          <a:lstStyle/>
          <a:p>
            <a:pPr marL="342900" indent="-342900" algn="just">
              <a:lnSpc>
                <a:spcPct val="200000"/>
              </a:lnSpc>
              <a:buFont typeface="Wingdings" panose="05000000000000000000" pitchFamily="2" charset="2"/>
              <a:buChar char="Ø"/>
              <a:defRPr/>
            </a:pPr>
            <a:r>
              <a:rPr lang="en-US" b="1" dirty="0"/>
              <a:t>Transportation &amp; Traffic Guarantee Agreement among PRCL, GPPL and WR – January, 2003.</a:t>
            </a:r>
          </a:p>
          <a:p>
            <a:pPr marL="342900" indent="-342900" algn="just">
              <a:lnSpc>
                <a:spcPct val="200000"/>
              </a:lnSpc>
              <a:buFont typeface="Wingdings" panose="05000000000000000000" pitchFamily="2" charset="2"/>
              <a:buChar char="Ø"/>
              <a:defRPr/>
            </a:pPr>
            <a:r>
              <a:rPr lang="en-US" b="1" dirty="0"/>
              <a:t>Operation &amp; Maintenance Agreement between PRCL and WR – February, 2003.</a:t>
            </a:r>
          </a:p>
          <a:p>
            <a:pPr marL="342900" indent="-342900" algn="just">
              <a:lnSpc>
                <a:spcPct val="200000"/>
              </a:lnSpc>
              <a:buFont typeface="Wingdings" panose="05000000000000000000" pitchFamily="2" charset="2"/>
              <a:buChar char="Ø"/>
              <a:defRPr/>
            </a:pPr>
            <a:r>
              <a:rPr lang="en-US" b="1" dirty="0"/>
              <a:t>Siding Agreement between GPPL and PRCL to be renewed every year (last renewed for a period up to 17th August, 2021).</a:t>
            </a:r>
            <a:endParaRPr lang="en-US" sz="600" b="1" dirty="0"/>
          </a:p>
          <a:p>
            <a:pPr marL="342900" indent="-342900" algn="just">
              <a:lnSpc>
                <a:spcPct val="200000"/>
              </a:lnSpc>
              <a:buFont typeface="Wingdings" panose="05000000000000000000" pitchFamily="2" charset="2"/>
              <a:buChar char="Ø"/>
              <a:defRPr/>
            </a:pPr>
            <a:endParaRPr lang="en-US" sz="2400" b="1" dirty="0"/>
          </a:p>
        </p:txBody>
      </p:sp>
      <p:pic>
        <p:nvPicPr>
          <p:cNvPr id="6"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5255" y="5810"/>
            <a:ext cx="1076745" cy="89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580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26"/>
          <p:cNvSpPr>
            <a:spLocks noGrp="1" noChangeArrowheads="1"/>
          </p:cNvSpPr>
          <p:nvPr>
            <p:ph type="title"/>
          </p:nvPr>
        </p:nvSpPr>
        <p:spPr>
          <a:xfrm>
            <a:off x="533400" y="274638"/>
            <a:ext cx="9677400" cy="792162"/>
          </a:xfrm>
        </p:spPr>
        <p:txBody>
          <a:bodyPr rtlCol="0">
            <a:noAutofit/>
          </a:bodyPr>
          <a:lstStyle/>
          <a:p>
            <a:pPr>
              <a:defRPr/>
            </a:pPr>
            <a:r>
              <a:rPr lang="en-US" b="1" dirty="0"/>
              <a:t>Memorandum of Understanding</a:t>
            </a:r>
          </a:p>
        </p:txBody>
      </p:sp>
      <p:sp>
        <p:nvSpPr>
          <p:cNvPr id="10244" name="Rectangle 1027"/>
          <p:cNvSpPr>
            <a:spLocks noGrp="1" noChangeArrowheads="1"/>
          </p:cNvSpPr>
          <p:nvPr>
            <p:ph idx="1"/>
          </p:nvPr>
        </p:nvSpPr>
        <p:spPr>
          <a:xfrm>
            <a:off x="533400" y="1143000"/>
            <a:ext cx="10820400" cy="5448300"/>
          </a:xfrm>
        </p:spPr>
        <p:txBody>
          <a:bodyPr rtlCol="0">
            <a:normAutofit fontScale="92500" lnSpcReduction="10000"/>
          </a:bodyPr>
          <a:lstStyle/>
          <a:p>
            <a:pPr algn="just">
              <a:lnSpc>
                <a:spcPct val="200000"/>
              </a:lnSpc>
              <a:buFont typeface="Wingdings" panose="05000000000000000000" pitchFamily="2" charset="2"/>
              <a:buChar char="Ø"/>
              <a:defRPr/>
            </a:pPr>
            <a:r>
              <a:rPr lang="en-US" sz="2100" b="1" dirty="0"/>
              <a:t>MOR and GPPL to set up a Special Purpose Vehicle (SPV) - Joint Venture of 50 – 50 equity contribution.</a:t>
            </a:r>
          </a:p>
          <a:p>
            <a:pPr algn="just">
              <a:lnSpc>
                <a:spcPct val="200000"/>
              </a:lnSpc>
              <a:buFont typeface="Wingdings" panose="05000000000000000000" pitchFamily="2" charset="2"/>
              <a:buChar char="Ø"/>
              <a:defRPr/>
            </a:pPr>
            <a:r>
              <a:rPr lang="en-US" sz="2100" b="1" dirty="0"/>
              <a:t>SPV - Non Government Railway Administration under the Railways Act, 1989.</a:t>
            </a:r>
          </a:p>
          <a:p>
            <a:pPr algn="just">
              <a:lnSpc>
                <a:spcPct val="200000"/>
              </a:lnSpc>
              <a:buFont typeface="Wingdings" panose="05000000000000000000" pitchFamily="2" charset="2"/>
              <a:buChar char="Ø"/>
              <a:defRPr/>
            </a:pPr>
            <a:r>
              <a:rPr lang="en-US" sz="2100" b="1" dirty="0"/>
              <a:t>SPV to undertake implementation of the Broad Gauge rail link project. </a:t>
            </a:r>
          </a:p>
          <a:p>
            <a:pPr algn="just">
              <a:lnSpc>
                <a:spcPct val="200000"/>
              </a:lnSpc>
              <a:buFont typeface="Wingdings" panose="05000000000000000000" pitchFamily="2" charset="2"/>
              <a:buChar char="Ø"/>
              <a:defRPr/>
            </a:pPr>
            <a:r>
              <a:rPr lang="en-US" sz="2100" b="1" dirty="0"/>
              <a:t>Nominee Directors on PRCL Board from MOR &amp; GPPL and Chairmanship of the Company remains with Indian Railways.</a:t>
            </a:r>
          </a:p>
          <a:p>
            <a:pPr algn="just">
              <a:lnSpc>
                <a:spcPct val="200000"/>
              </a:lnSpc>
              <a:buFont typeface="Wingdings" panose="05000000000000000000" pitchFamily="2" charset="2"/>
              <a:buChar char="Ø"/>
              <a:defRPr/>
            </a:pPr>
            <a:r>
              <a:rPr lang="en-US" sz="2100" b="1" dirty="0"/>
              <a:t>All assets are  made available on lease to  the SPV at a pre -specified rental at historical cost</a:t>
            </a:r>
            <a:r>
              <a:rPr lang="en-US" sz="3000" dirty="0">
                <a:solidFill>
                  <a:schemeClr val="tx2"/>
                </a:solidFill>
              </a:rPr>
              <a:t>.</a:t>
            </a:r>
          </a:p>
        </p:txBody>
      </p:sp>
      <p:sp>
        <p:nvSpPr>
          <p:cNvPr id="32772"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8A776C11-7F1A-43F8-BA4F-BD31640B4DC8}" type="slidenum">
              <a:rPr lang="en-US" altLang="en-US">
                <a:solidFill>
                  <a:schemeClr val="tx1"/>
                </a:solidFill>
                <a:latin typeface="Arial" panose="020B0604020202020204" pitchFamily="34" charset="0"/>
              </a:rPr>
              <a:pPr>
                <a:spcBef>
                  <a:spcPct val="0"/>
                </a:spcBef>
                <a:buClrTx/>
                <a:buSzTx/>
                <a:buFontTx/>
                <a:buNone/>
              </a:pPr>
              <a:t>9</a:t>
            </a:fld>
            <a:endParaRPr lang="en-US" altLang="en-US" dirty="0">
              <a:solidFill>
                <a:schemeClr val="tx1"/>
              </a:solidFill>
              <a:latin typeface="Arial" panose="020B0604020202020204" pitchFamily="34" charset="0"/>
            </a:endParaRPr>
          </a:p>
        </p:txBody>
      </p:sp>
      <p:pic>
        <p:nvPicPr>
          <p:cNvPr id="5" name="Picture 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5255" y="5810"/>
            <a:ext cx="1076745" cy="89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6046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173</TotalTime>
  <Words>1078</Words>
  <Application>Microsoft Office PowerPoint</Application>
  <PresentationFormat>Widescreen</PresentationFormat>
  <Paragraphs>97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Wingdings</vt:lpstr>
      <vt:lpstr>Wingdings 3</vt:lpstr>
      <vt:lpstr>Ion</vt:lpstr>
      <vt:lpstr>Pipavav Railway Corporation Ltd.</vt:lpstr>
      <vt:lpstr>Contents</vt:lpstr>
      <vt:lpstr>More than 2 decades of growth</vt:lpstr>
      <vt:lpstr>PRCL - A Joint Venture (JV) Company</vt:lpstr>
      <vt:lpstr>PowerPoint Presentation</vt:lpstr>
      <vt:lpstr>PowerPoint Presentation</vt:lpstr>
      <vt:lpstr>PRCL- Project Details</vt:lpstr>
      <vt:lpstr>PRCL Agreements </vt:lpstr>
      <vt:lpstr>Memorandum of Understanding</vt:lpstr>
      <vt:lpstr> Shareholder’s Agreement</vt:lpstr>
      <vt:lpstr> Concession Agreement</vt:lpstr>
      <vt:lpstr> Concession Agreement</vt:lpstr>
      <vt:lpstr>TRANSPORTATION AND TRAFFIC GUARANTEE AGREEMENT</vt:lpstr>
      <vt:lpstr>Operation &amp; Maintenance Agreement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Pipavav Railway Corporation Ltd.</dc:title>
  <dc:creator>user</dc:creator>
  <cp:lastModifiedBy>Nishi</cp:lastModifiedBy>
  <cp:revision>18</cp:revision>
  <dcterms:created xsi:type="dcterms:W3CDTF">2021-04-22T08:35:41Z</dcterms:created>
  <dcterms:modified xsi:type="dcterms:W3CDTF">2024-02-05T05:34:12Z</dcterms:modified>
</cp:coreProperties>
</file>